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59" r:id="rId5"/>
    <p:sldId id="266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680" autoAdjust="0"/>
  </p:normalViewPr>
  <p:slideViewPr>
    <p:cSldViewPr>
      <p:cViewPr>
        <p:scale>
          <a:sx n="75" d="100"/>
          <a:sy n="75" d="100"/>
        </p:scale>
        <p:origin x="-1666" y="-25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E6B-FFAD-483A-A759-9B2688DCC76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A63FA-DA8F-48DF-8840-259D4FB34B51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E6B-FFAD-483A-A759-9B2688DCC76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A63FA-DA8F-48DF-8840-259D4FB34B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E6B-FFAD-483A-A759-9B2688DCC76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A63FA-DA8F-48DF-8840-259D4FB34B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E6B-FFAD-483A-A759-9B2688DCC76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A63FA-DA8F-48DF-8840-259D4FB34B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E6B-FFAD-483A-A759-9B2688DCC76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A63FA-DA8F-48DF-8840-259D4FB34B51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E6B-FFAD-483A-A759-9B2688DCC76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A63FA-DA8F-48DF-8840-259D4FB34B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E6B-FFAD-483A-A759-9B2688DCC76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A63FA-DA8F-48DF-8840-259D4FB34B51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E6B-FFAD-483A-A759-9B2688DCC76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A63FA-DA8F-48DF-8840-259D4FB34B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E6B-FFAD-483A-A759-9B2688DCC76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A63FA-DA8F-48DF-8840-259D4FB34B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E6B-FFAD-483A-A759-9B2688DCC76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A63FA-DA8F-48DF-8840-259D4FB34B5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6EFE6B-FFAD-483A-A759-9B2688DCC76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4A63FA-DA8F-48DF-8840-259D4FB34B5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936EFE6B-FFAD-483A-A759-9B2688DCC763}" type="datetimeFigureOut">
              <a:rPr lang="en-US" smtClean="0"/>
              <a:t>9/4/2023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1B4A63FA-DA8F-48DF-8840-259D4FB34B5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UROLOGIC MALIGNANCIES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>
                <a:latin typeface="Palatino Linotype" pitchFamily="18" charset="0"/>
              </a:rPr>
              <a:t>Assistant Professor Bojan Stojanović</a:t>
            </a:r>
          </a:p>
          <a:p>
            <a:endParaRPr lang="sr-Latn-RS" dirty="0" smtClean="0">
              <a:latin typeface="Palatino Linotype" pitchFamily="18" charset="0"/>
            </a:endParaRPr>
          </a:p>
          <a:p>
            <a:endParaRPr lang="sr-Latn-RS" dirty="0" smtClean="0">
              <a:latin typeface="Palatino Linotype" pitchFamily="18" charset="0"/>
            </a:endParaRPr>
          </a:p>
          <a:p>
            <a:endParaRPr lang="sr-Latn-RS" dirty="0" smtClean="0">
              <a:latin typeface="Palatino Linotype" pitchFamily="18" charset="0"/>
            </a:endParaRPr>
          </a:p>
          <a:p>
            <a:endParaRPr lang="sr-Latn-RS" dirty="0" smtClean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096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Overview of Bladder Cancer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b="1" dirty="0">
                <a:latin typeface="Palatino Linotype" pitchFamily="18" charset="0"/>
              </a:rPr>
              <a:t>1. Statistics (2018)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r>
              <a:rPr lang="en-US" sz="2000" b="1" dirty="0">
                <a:latin typeface="Palatino Linotype" pitchFamily="18" charset="0"/>
              </a:rPr>
              <a:t>Diagnosis</a:t>
            </a:r>
            <a:r>
              <a:rPr lang="en-US" sz="2000" dirty="0">
                <a:latin typeface="Palatino Linotype" pitchFamily="18" charset="0"/>
              </a:rPr>
              <a:t>: 81,190 individuals</a:t>
            </a:r>
          </a:p>
          <a:p>
            <a:r>
              <a:rPr lang="en-US" sz="2000" b="1" dirty="0">
                <a:latin typeface="Palatino Linotype" pitchFamily="18" charset="0"/>
              </a:rPr>
              <a:t>Deaths</a:t>
            </a:r>
            <a:r>
              <a:rPr lang="en-US" sz="2000" dirty="0">
                <a:latin typeface="Palatino Linotype" pitchFamily="18" charset="0"/>
              </a:rPr>
              <a:t>: 17,240</a:t>
            </a:r>
          </a:p>
          <a:p>
            <a:r>
              <a:rPr lang="en-US" sz="2000" dirty="0">
                <a:latin typeface="Palatino Linotype" pitchFamily="18" charset="0"/>
              </a:rPr>
              <a:t>Over 700,000 patients living with bladder cancer in the U.S. as of 2016.</a:t>
            </a:r>
          </a:p>
          <a:p>
            <a:r>
              <a:rPr lang="en-US" sz="2000" b="1" dirty="0">
                <a:latin typeface="Palatino Linotype" pitchFamily="18" charset="0"/>
              </a:rPr>
              <a:t>2. Risk Factors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r>
              <a:rPr lang="en-US" sz="2000" b="1" dirty="0">
                <a:latin typeface="Palatino Linotype" pitchFamily="18" charset="0"/>
              </a:rPr>
              <a:t>Tobacco use</a:t>
            </a:r>
            <a:r>
              <a:rPr lang="en-US" sz="2000" dirty="0">
                <a:latin typeface="Palatino Linotype" pitchFamily="18" charset="0"/>
              </a:rPr>
              <a:t>: Primary risk factor</a:t>
            </a:r>
          </a:p>
          <a:p>
            <a:r>
              <a:rPr lang="en-US" sz="2000" b="1" dirty="0">
                <a:latin typeface="Palatino Linotype" pitchFamily="18" charset="0"/>
              </a:rPr>
              <a:t>Occupational exposures</a:t>
            </a:r>
            <a:r>
              <a:rPr lang="en-US" sz="2000" dirty="0">
                <a:latin typeface="Palatino Linotype" pitchFamily="18" charset="0"/>
              </a:rPr>
              <a:t>: Industrial solvents, aromatic amines, etc.</a:t>
            </a:r>
          </a:p>
          <a:p>
            <a:r>
              <a:rPr lang="en-US" sz="2000" dirty="0">
                <a:latin typeface="Palatino Linotype" pitchFamily="18" charset="0"/>
              </a:rPr>
              <a:t>Others: Arsenic, radiation, cyclophosphamide, foreign body exposure (stones, catheters), urinary parasites</a:t>
            </a:r>
            <a:r>
              <a:rPr lang="en-US" sz="2000" dirty="0" smtClean="0">
                <a:latin typeface="Palatino Linotype" pitchFamily="18" charset="0"/>
              </a:rPr>
              <a:t>.</a:t>
            </a:r>
            <a:endParaRPr lang="en-US" sz="20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96311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Overview of Bladder Cancer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543800" cy="28194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3. Histological Types</a:t>
            </a:r>
            <a:r>
              <a:rPr lang="en-US" dirty="0" smtClean="0">
                <a:latin typeface="Palatino Linotype" pitchFamily="18" charset="0"/>
              </a:rPr>
              <a:t>:</a:t>
            </a:r>
          </a:p>
          <a:p>
            <a:r>
              <a:rPr lang="en-US" b="1" dirty="0" err="1" smtClean="0">
                <a:latin typeface="Palatino Linotype" pitchFamily="18" charset="0"/>
              </a:rPr>
              <a:t>Urothelial</a:t>
            </a:r>
            <a:r>
              <a:rPr lang="en-US" b="1" dirty="0" smtClean="0">
                <a:latin typeface="Palatino Linotype" pitchFamily="18" charset="0"/>
              </a:rPr>
              <a:t> Carcinoma (UC)</a:t>
            </a:r>
            <a:r>
              <a:rPr lang="en-US" dirty="0" smtClean="0">
                <a:latin typeface="Palatino Linotype" pitchFamily="18" charset="0"/>
              </a:rPr>
              <a:t>: 90% (better prognosis)</a:t>
            </a:r>
          </a:p>
          <a:p>
            <a:r>
              <a:rPr lang="en-US" b="1" dirty="0" smtClean="0">
                <a:latin typeface="Palatino Linotype" pitchFamily="18" charset="0"/>
              </a:rPr>
              <a:t>Squamous Cell Carcinoma</a:t>
            </a:r>
            <a:r>
              <a:rPr lang="en-US" dirty="0" smtClean="0">
                <a:latin typeface="Palatino Linotype" pitchFamily="18" charset="0"/>
              </a:rPr>
              <a:t>: &lt;10%</a:t>
            </a:r>
          </a:p>
          <a:p>
            <a:r>
              <a:rPr lang="en-US" b="1" dirty="0" smtClean="0">
                <a:latin typeface="Palatino Linotype" pitchFamily="18" charset="0"/>
              </a:rPr>
              <a:t>Adenocarcinoma</a:t>
            </a:r>
            <a:r>
              <a:rPr lang="en-US" dirty="0" smtClean="0">
                <a:latin typeface="Palatino Linotype" pitchFamily="18" charset="0"/>
              </a:rPr>
              <a:t>: 1–2%</a:t>
            </a:r>
          </a:p>
          <a:p>
            <a:r>
              <a:rPr lang="en-US" b="1" dirty="0" smtClean="0">
                <a:latin typeface="Palatino Linotype" pitchFamily="18" charset="0"/>
              </a:rPr>
              <a:t>Small Cell Cancer</a:t>
            </a:r>
            <a:r>
              <a:rPr lang="en-US" dirty="0" smtClean="0">
                <a:latin typeface="Palatino Linotype" pitchFamily="18" charset="0"/>
              </a:rPr>
              <a:t>: &lt;1%</a:t>
            </a:r>
          </a:p>
          <a:p>
            <a:r>
              <a:rPr lang="en-US" b="1" dirty="0" smtClean="0">
                <a:latin typeface="Palatino Linotype" pitchFamily="18" charset="0"/>
              </a:rPr>
              <a:t>4. Diagnosis &amp; Symptoms</a:t>
            </a:r>
            <a:r>
              <a:rPr lang="en-US" dirty="0" smtClean="0">
                <a:latin typeface="Palatino Linotype" pitchFamily="18" charset="0"/>
              </a:rPr>
              <a:t>:</a:t>
            </a:r>
          </a:p>
          <a:p>
            <a:r>
              <a:rPr lang="en-US" dirty="0" smtClean="0">
                <a:latin typeface="Palatino Linotype" pitchFamily="18" charset="0"/>
              </a:rPr>
              <a:t>Common symptoms: Hematuria (gross or microscopic) and irritable voiding (urgency, frequency, dysuria).</a:t>
            </a:r>
          </a:p>
          <a:p>
            <a:r>
              <a:rPr lang="en-US" dirty="0" smtClean="0">
                <a:latin typeface="Palatino Linotype" pitchFamily="18" charset="0"/>
              </a:rPr>
              <a:t>Diagnosis tool: Office cystoscopy.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5122" name="Picture 2" descr="Histological types of bladder cancer. | Download Scientific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982720"/>
            <a:ext cx="4389120" cy="269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498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Staging &amp; Management of Bladder Cancer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382000" cy="2590799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Clinical Staging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Tools</a:t>
            </a:r>
            <a:r>
              <a:rPr lang="en-US" dirty="0">
                <a:latin typeface="Palatino Linotype" pitchFamily="18" charset="0"/>
              </a:rPr>
              <a:t>: CT or MRI for </a:t>
            </a:r>
            <a:r>
              <a:rPr lang="en-US" dirty="0" err="1">
                <a:latin typeface="Palatino Linotype" pitchFamily="18" charset="0"/>
              </a:rPr>
              <a:t>intraabdominal</a:t>
            </a:r>
            <a:r>
              <a:rPr lang="en-US" dirty="0">
                <a:latin typeface="Palatino Linotype" pitchFamily="18" charset="0"/>
              </a:rPr>
              <a:t> metastasis assessment</a:t>
            </a:r>
          </a:p>
          <a:p>
            <a:r>
              <a:rPr lang="en-US" b="1" dirty="0">
                <a:latin typeface="Palatino Linotype" pitchFamily="18" charset="0"/>
              </a:rPr>
              <a:t>Upper tracts</a:t>
            </a:r>
            <a:r>
              <a:rPr lang="en-US" dirty="0">
                <a:latin typeface="Palatino Linotype" pitchFamily="18" charset="0"/>
              </a:rPr>
              <a:t>: CT urography or retrograde pyelography</a:t>
            </a:r>
          </a:p>
          <a:p>
            <a:r>
              <a:rPr lang="en-US" b="1" dirty="0">
                <a:latin typeface="Palatino Linotype" pitchFamily="18" charset="0"/>
              </a:rPr>
              <a:t>Thorax</a:t>
            </a:r>
            <a:r>
              <a:rPr lang="en-US" dirty="0">
                <a:latin typeface="Palatino Linotype" pitchFamily="18" charset="0"/>
              </a:rPr>
              <a:t>: Chest radiograph</a:t>
            </a:r>
          </a:p>
          <a:p>
            <a:r>
              <a:rPr lang="en-US" b="1" dirty="0">
                <a:latin typeface="Palatino Linotype" pitchFamily="18" charset="0"/>
              </a:rPr>
              <a:t>Bone</a:t>
            </a:r>
            <a:r>
              <a:rPr lang="en-US" dirty="0">
                <a:latin typeface="Palatino Linotype" pitchFamily="18" charset="0"/>
              </a:rPr>
              <a:t>: Bone scan for specific symptoms or elevated serum alkaline phosphatase</a:t>
            </a:r>
          </a:p>
          <a:p>
            <a:r>
              <a:rPr lang="en-US" b="1" dirty="0">
                <a:latin typeface="Palatino Linotype" pitchFamily="18" charset="0"/>
              </a:rPr>
              <a:t>2. Pathologic Staging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By the American Joint Committee on Cancer.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2660" y="3352799"/>
            <a:ext cx="3122028" cy="310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9023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Staging &amp; Management of Bladder Cancer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7315200" cy="33528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3. TURBT (Transurethral resection of bladder tumor)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Includes Examination Under Anesthesia (EUA) &amp; bladder muscular wall sampling</a:t>
            </a:r>
          </a:p>
          <a:p>
            <a:r>
              <a:rPr lang="en-US" b="1" dirty="0">
                <a:latin typeface="Palatino Linotype" pitchFamily="18" charset="0"/>
              </a:rPr>
              <a:t>EUA</a:t>
            </a:r>
            <a:r>
              <a:rPr lang="en-US" dirty="0">
                <a:latin typeface="Palatino Linotype" pitchFamily="18" charset="0"/>
              </a:rPr>
              <a:t>: Detects </a:t>
            </a:r>
            <a:r>
              <a:rPr lang="en-US" dirty="0" err="1">
                <a:latin typeface="Palatino Linotype" pitchFamily="18" charset="0"/>
              </a:rPr>
              <a:t>extravesical</a:t>
            </a:r>
            <a:r>
              <a:rPr lang="en-US" dirty="0">
                <a:latin typeface="Palatino Linotype" pitchFamily="18" charset="0"/>
              </a:rPr>
              <a:t> tumor extension, influencing treatment plans</a:t>
            </a:r>
          </a:p>
          <a:p>
            <a:r>
              <a:rPr lang="en-US" b="1" dirty="0">
                <a:latin typeface="Palatino Linotype" pitchFamily="18" charset="0"/>
              </a:rPr>
              <a:t>Biopsy</a:t>
            </a:r>
            <a:r>
              <a:rPr lang="en-US" dirty="0">
                <a:latin typeface="Palatino Linotype" pitchFamily="18" charset="0"/>
              </a:rPr>
              <a:t>: To identify multifocal Carcinoma In Situ (CIS)</a:t>
            </a:r>
          </a:p>
          <a:p>
            <a:r>
              <a:rPr lang="en-US" b="1" dirty="0">
                <a:latin typeface="Palatino Linotype" pitchFamily="18" charset="0"/>
              </a:rPr>
              <a:t>4. Restaging TURBT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When</a:t>
            </a:r>
            <a:r>
              <a:rPr lang="en-US" dirty="0">
                <a:latin typeface="Palatino Linotype" pitchFamily="18" charset="0"/>
              </a:rPr>
              <a:t>: 2-6 weeks post initial procedure in cases of incomplete or uncertain resection</a:t>
            </a:r>
          </a:p>
          <a:p>
            <a:r>
              <a:rPr lang="en-US" b="1" dirty="0">
                <a:latin typeface="Palatino Linotype" pitchFamily="18" charset="0"/>
              </a:rPr>
              <a:t>Significance</a:t>
            </a:r>
            <a:r>
              <a:rPr lang="en-US" dirty="0">
                <a:latin typeface="Palatino Linotype" pitchFamily="18" charset="0"/>
              </a:rPr>
              <a:t>: Crucial for suspected T2 disease &amp; those considered for bladder preservation strategies</a:t>
            </a:r>
          </a:p>
          <a:p>
            <a:r>
              <a:rPr lang="en-US" b="1" dirty="0">
                <a:latin typeface="Palatino Linotype" pitchFamily="18" charset="0"/>
              </a:rPr>
              <a:t>5. Noteworthy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Muscle invasion denotes high metastasis potential and often requires additional therapies beyond TURBT for control.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245429"/>
            <a:ext cx="3657600" cy="2612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4876800"/>
            <a:ext cx="2667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00841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Management of Non–Muscle-Invasive Bladder Cancers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553200" cy="4525963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Recurrence Post-TURBT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Rate</a:t>
            </a:r>
            <a:r>
              <a:rPr lang="en-US" dirty="0">
                <a:latin typeface="Palatino Linotype" pitchFamily="18" charset="0"/>
              </a:rPr>
              <a:t>: High at 50% to 70%.</a:t>
            </a:r>
          </a:p>
          <a:p>
            <a:r>
              <a:rPr lang="en-US" b="1" dirty="0">
                <a:latin typeface="Palatino Linotype" pitchFamily="18" charset="0"/>
              </a:rPr>
              <a:t>2. Adjuvant Treatments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 err="1">
                <a:latin typeface="Palatino Linotype" pitchFamily="18" charset="0"/>
              </a:rPr>
              <a:t>Intravesical</a:t>
            </a:r>
            <a:r>
              <a:rPr lang="en-US" b="1" dirty="0">
                <a:latin typeface="Palatino Linotype" pitchFamily="18" charset="0"/>
              </a:rPr>
              <a:t> Chemotherapy + TURBT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Reduces recurrence risk:</a:t>
            </a:r>
          </a:p>
          <a:p>
            <a:pPr lvl="2"/>
            <a:r>
              <a:rPr lang="en-US" dirty="0">
                <a:latin typeface="Palatino Linotype" pitchFamily="18" charset="0"/>
              </a:rPr>
              <a:t>Primary Ta, T1 tumors: 44% - 73%</a:t>
            </a:r>
          </a:p>
          <a:p>
            <a:pPr lvl="2"/>
            <a:r>
              <a:rPr lang="en-US" dirty="0">
                <a:latin typeface="Palatino Linotype" pitchFamily="18" charset="0"/>
              </a:rPr>
              <a:t>Recurrent Ta, T1, Tis tumors: 38% - 65%</a:t>
            </a:r>
          </a:p>
          <a:p>
            <a:r>
              <a:rPr lang="en-US" b="1" dirty="0" err="1">
                <a:latin typeface="Palatino Linotype" pitchFamily="18" charset="0"/>
              </a:rPr>
              <a:t>Intravesical</a:t>
            </a:r>
            <a:r>
              <a:rPr lang="en-US" b="1" dirty="0">
                <a:latin typeface="Palatino Linotype" pitchFamily="18" charset="0"/>
              </a:rPr>
              <a:t> Immunotherapy (BCG)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Over 50% recurrence reduction.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No effect on disease-specific survival with standard induction.</a:t>
            </a:r>
          </a:p>
          <a:p>
            <a:pPr lvl="1"/>
            <a:r>
              <a:rPr lang="en-US" i="1" dirty="0">
                <a:latin typeface="Palatino Linotype" pitchFamily="18" charset="0"/>
              </a:rPr>
              <a:t>Maintenance doses</a:t>
            </a:r>
            <a:r>
              <a:rPr lang="en-US" dirty="0">
                <a:latin typeface="Palatino Linotype" pitchFamily="18" charset="0"/>
              </a:rPr>
              <a:t> prolong disease-free and overall survival.</a:t>
            </a:r>
          </a:p>
          <a:p>
            <a:r>
              <a:rPr lang="en-US" b="1" dirty="0">
                <a:latin typeface="Palatino Linotype" pitchFamily="18" charset="0"/>
              </a:rPr>
              <a:t>3. Progression to Muscle Invasion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15% to 30% of non–muscle-invasive tumors progress.</a:t>
            </a:r>
          </a:p>
          <a:p>
            <a:r>
              <a:rPr lang="en-US" b="1" dirty="0">
                <a:latin typeface="Palatino Linotype" pitchFamily="18" charset="0"/>
              </a:rPr>
              <a:t>4. Radical Cystectomy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Best for muscle-invasive bladder cancer &amp; refractory high-risk non–muscle-invasive disease.</a:t>
            </a:r>
          </a:p>
          <a:p>
            <a:r>
              <a:rPr lang="en-US" dirty="0">
                <a:latin typeface="Palatino Linotype" pitchFamily="18" charset="0"/>
              </a:rPr>
              <a:t>10-year recurrence-free survival for organ-confined lymph node–negative (&lt;pT2N0) disease: 69% to 87</a:t>
            </a:r>
            <a:r>
              <a:rPr lang="en-US" dirty="0" smtClean="0">
                <a:latin typeface="Palatino Linotype" pitchFamily="18" charset="0"/>
              </a:rPr>
              <a:t>%.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76400"/>
            <a:ext cx="2743200" cy="2196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2603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Surgical Approaches for Bladder Cancer Treatment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Cystectomy:</a:t>
            </a:r>
            <a:endParaRPr lang="en-US" dirty="0">
              <a:latin typeface="Palatino Linotype" pitchFamily="18" charset="0"/>
            </a:endParaRPr>
          </a:p>
          <a:p>
            <a:r>
              <a:rPr lang="en-US" b="1" dirty="0">
                <a:latin typeface="Palatino Linotype" pitchFamily="18" charset="0"/>
              </a:rPr>
              <a:t>Purpose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Refractory NMIBC treatment.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Local control for MIBC.</a:t>
            </a:r>
          </a:p>
          <a:p>
            <a:r>
              <a:rPr lang="en-US" b="1" dirty="0">
                <a:latin typeface="Palatino Linotype" pitchFamily="18" charset="0"/>
              </a:rPr>
              <a:t>Effectiveness</a:t>
            </a:r>
            <a:r>
              <a:rPr lang="en-US" dirty="0">
                <a:latin typeface="Palatino Linotype" pitchFamily="18" charset="0"/>
              </a:rPr>
              <a:t>: 93% local control achieved.</a:t>
            </a:r>
          </a:p>
          <a:p>
            <a:r>
              <a:rPr lang="en-US" b="1" dirty="0">
                <a:latin typeface="Palatino Linotype" pitchFamily="18" charset="0"/>
              </a:rPr>
              <a:t>2. Partial Cystectomy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Indications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Isolated tumors.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Tumors within diverticulum.</a:t>
            </a:r>
          </a:p>
          <a:p>
            <a:r>
              <a:rPr lang="en-US" b="1" dirty="0">
                <a:latin typeface="Palatino Linotype" pitchFamily="18" charset="0"/>
              </a:rPr>
              <a:t>Patients with CIS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Classic: Not recommended.</a:t>
            </a:r>
          </a:p>
          <a:p>
            <a:pPr lvl="1"/>
            <a:r>
              <a:rPr lang="en-US" dirty="0">
                <a:latin typeface="Palatino Linotype" pitchFamily="18" charset="0"/>
              </a:rPr>
              <a:t>New Trend: Possible after </a:t>
            </a:r>
            <a:r>
              <a:rPr lang="en-US" dirty="0" err="1">
                <a:latin typeface="Palatino Linotype" pitchFamily="18" charset="0"/>
              </a:rPr>
              <a:t>intravesical</a:t>
            </a:r>
            <a:r>
              <a:rPr lang="en-US" dirty="0">
                <a:latin typeface="Palatino Linotype" pitchFamily="18" charset="0"/>
              </a:rPr>
              <a:t> BCG treatment.</a:t>
            </a:r>
          </a:p>
          <a:p>
            <a:r>
              <a:rPr lang="en-US" b="1" dirty="0">
                <a:latin typeface="Palatino Linotype" pitchFamily="18" charset="0"/>
              </a:rPr>
              <a:t>3. </a:t>
            </a:r>
            <a:r>
              <a:rPr lang="en-US" b="1" dirty="0" err="1">
                <a:latin typeface="Palatino Linotype" pitchFamily="18" charset="0"/>
              </a:rPr>
              <a:t>Neoadjuvant</a:t>
            </a:r>
            <a:r>
              <a:rPr lang="en-US" b="1" dirty="0">
                <a:latin typeface="Palatino Linotype" pitchFamily="18" charset="0"/>
              </a:rPr>
              <a:t> Chemotherapy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M-VAC or gemcitabine and </a:t>
            </a:r>
            <a:r>
              <a:rPr lang="en-US" dirty="0" err="1">
                <a:latin typeface="Palatino Linotype" pitchFamily="18" charset="0"/>
              </a:rPr>
              <a:t>cisplatin</a:t>
            </a:r>
            <a:r>
              <a:rPr lang="en-US" dirty="0">
                <a:latin typeface="Palatino Linotype" pitchFamily="18" charset="0"/>
              </a:rPr>
              <a:t> before cystectomy.</a:t>
            </a:r>
          </a:p>
          <a:p>
            <a:r>
              <a:rPr lang="en-US" b="1" dirty="0">
                <a:latin typeface="Palatino Linotype" pitchFamily="18" charset="0"/>
              </a:rPr>
              <a:t>Advantage</a:t>
            </a:r>
            <a:r>
              <a:rPr lang="en-US" dirty="0">
                <a:latin typeface="Palatino Linotype" pitchFamily="18" charset="0"/>
              </a:rPr>
              <a:t>: Better survival than just radical cystectomy.</a:t>
            </a:r>
          </a:p>
          <a:p>
            <a:r>
              <a:rPr lang="en-US" b="1" dirty="0">
                <a:latin typeface="Palatino Linotype" pitchFamily="18" charset="0"/>
              </a:rPr>
              <a:t>4. Robotic Cystectomy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Trend</a:t>
            </a:r>
            <a:r>
              <a:rPr lang="en-US" dirty="0">
                <a:latin typeface="Palatino Linotype" pitchFamily="18" charset="0"/>
              </a:rPr>
              <a:t>: Increasing usage.</a:t>
            </a:r>
          </a:p>
          <a:p>
            <a:r>
              <a:rPr lang="en-US" b="1" dirty="0">
                <a:latin typeface="Palatino Linotype" pitchFamily="18" charset="0"/>
              </a:rPr>
              <a:t>Benefits</a:t>
            </a:r>
            <a:r>
              <a:rPr lang="en-US" dirty="0">
                <a:latin typeface="Palatino Linotype" pitchFamily="18" charset="0"/>
              </a:rPr>
              <a:t>: Reduced blood loss (due to </a:t>
            </a:r>
            <a:r>
              <a:rPr lang="en-US" dirty="0" err="1">
                <a:latin typeface="Palatino Linotype" pitchFamily="18" charset="0"/>
              </a:rPr>
              <a:t>pneumoperitoneum</a:t>
            </a:r>
            <a:r>
              <a:rPr lang="en-US" dirty="0">
                <a:latin typeface="Palatino Linotype" pitchFamily="18" charset="0"/>
              </a:rPr>
              <a:t>).</a:t>
            </a:r>
          </a:p>
          <a:p>
            <a:r>
              <a:rPr lang="en-US" b="1" dirty="0">
                <a:latin typeface="Palatino Linotype" pitchFamily="18" charset="0"/>
              </a:rPr>
              <a:t>Urinary Diversion</a:t>
            </a:r>
            <a:r>
              <a:rPr lang="en-US" dirty="0">
                <a:latin typeface="Palatino Linotype" pitchFamily="18" charset="0"/>
              </a:rPr>
              <a:t>: Usually open.</a:t>
            </a:r>
          </a:p>
          <a:p>
            <a:r>
              <a:rPr lang="en-US" b="1" dirty="0">
                <a:latin typeface="Palatino Linotype" pitchFamily="18" charset="0"/>
              </a:rPr>
              <a:t>Evidence</a:t>
            </a:r>
            <a:r>
              <a:rPr lang="en-US" dirty="0">
                <a:latin typeface="Palatino Linotype" pitchFamily="18" charset="0"/>
              </a:rPr>
              <a:t>: No difference in oncologic efficacy or complications vs. open method.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80" y="3581400"/>
            <a:ext cx="3095625" cy="197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285" y="1371601"/>
            <a:ext cx="2834640" cy="2333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44172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>
                <a:latin typeface="Palatino Linotype" pitchFamily="18" charset="0"/>
              </a:rPr>
              <a:t>Complications of Bladder Cancer Surgery</a:t>
            </a:r>
            <a:endParaRPr lang="en-US" sz="32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During Transurethral Resection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Bladder Perforation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Small (common): Requires catheter drainage.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Large &amp; intraperitoneal (rare): Needs open repair.</a:t>
            </a:r>
          </a:p>
          <a:p>
            <a:r>
              <a:rPr lang="en-US" b="1" dirty="0">
                <a:latin typeface="Palatino Linotype" pitchFamily="18" charset="0"/>
              </a:rPr>
              <a:t>2. Post-Cystectomy &amp; Urinary Diversion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Prolonged ileus.</a:t>
            </a:r>
          </a:p>
          <a:p>
            <a:r>
              <a:rPr lang="en-US" dirty="0">
                <a:latin typeface="Palatino Linotype" pitchFamily="18" charset="0"/>
              </a:rPr>
              <a:t>Bowel obstruction.</a:t>
            </a:r>
          </a:p>
          <a:p>
            <a:r>
              <a:rPr lang="en-US" dirty="0">
                <a:latin typeface="Palatino Linotype" pitchFamily="18" charset="0"/>
              </a:rPr>
              <a:t>Intestinal anastomotic leak.</a:t>
            </a:r>
          </a:p>
          <a:p>
            <a:r>
              <a:rPr lang="en-US" dirty="0">
                <a:latin typeface="Palatino Linotype" pitchFamily="18" charset="0"/>
              </a:rPr>
              <a:t>Urine leak or rectal injury.</a:t>
            </a:r>
          </a:p>
          <a:p>
            <a:r>
              <a:rPr lang="en-US" b="1" dirty="0">
                <a:latin typeface="Palatino Linotype" pitchFamily="18" charset="0"/>
              </a:rPr>
              <a:t>Urine leak</a:t>
            </a:r>
            <a:r>
              <a:rPr lang="en-US" dirty="0">
                <a:latin typeface="Palatino Linotype" pitchFamily="18" charset="0"/>
              </a:rPr>
              <a:t>: Leads to ileus, </a:t>
            </a:r>
            <a:r>
              <a:rPr lang="en-US" dirty="0" err="1">
                <a:latin typeface="Palatino Linotype" pitchFamily="18" charset="0"/>
              </a:rPr>
              <a:t>urinoma</a:t>
            </a:r>
            <a:r>
              <a:rPr lang="en-US" dirty="0">
                <a:latin typeface="Palatino Linotype" pitchFamily="18" charset="0"/>
              </a:rPr>
              <a:t>, abscess, wound dehiscence.</a:t>
            </a:r>
          </a:p>
          <a:p>
            <a:r>
              <a:rPr lang="en-US" b="1" dirty="0">
                <a:latin typeface="Palatino Linotype" pitchFamily="18" charset="0"/>
              </a:rPr>
              <a:t>3. Deep Venous Thrombosis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Risk Factors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Patient age.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Proximity of iliac veins to resection &amp; lymph node dissection.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Presence of malignancy.</a:t>
            </a:r>
          </a:p>
          <a:p>
            <a:r>
              <a:rPr lang="en-US" b="1" dirty="0">
                <a:latin typeface="Palatino Linotype" pitchFamily="18" charset="0"/>
              </a:rPr>
              <a:t>Prevention</a:t>
            </a:r>
            <a:r>
              <a:rPr lang="en-US" dirty="0">
                <a:latin typeface="Palatino Linotype" pitchFamily="18" charset="0"/>
              </a:rPr>
              <a:t>: Subcutaneous heparin reduces venous thromboembolism risk.</a:t>
            </a:r>
          </a:p>
          <a:p>
            <a:r>
              <a:rPr lang="en-US" b="1" dirty="0">
                <a:latin typeface="Palatino Linotype" pitchFamily="18" charset="0"/>
              </a:rPr>
              <a:t>4. Outcomes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Readmission Rate</a:t>
            </a:r>
            <a:r>
              <a:rPr lang="en-US" dirty="0">
                <a:latin typeface="Palatino Linotype" pitchFamily="18" charset="0"/>
              </a:rPr>
              <a:t>: 25% (in high volume centers).</a:t>
            </a:r>
          </a:p>
          <a:p>
            <a:r>
              <a:rPr lang="en-US" b="1" dirty="0">
                <a:latin typeface="Palatino Linotype" pitchFamily="18" charset="0"/>
              </a:rPr>
              <a:t>Complication Rate</a:t>
            </a:r>
            <a:r>
              <a:rPr lang="en-US" dirty="0">
                <a:latin typeface="Palatino Linotype" pitchFamily="18" charset="0"/>
              </a:rPr>
              <a:t>: 50% - 60%.</a:t>
            </a:r>
          </a:p>
          <a:p>
            <a:r>
              <a:rPr lang="en-US" b="1" dirty="0">
                <a:latin typeface="Palatino Linotype" pitchFamily="18" charset="0"/>
              </a:rPr>
              <a:t>Perioperative Mortality (within 90 days)</a:t>
            </a:r>
            <a:r>
              <a:rPr lang="en-US" dirty="0">
                <a:latin typeface="Palatino Linotype" pitchFamily="18" charset="0"/>
              </a:rPr>
              <a:t>: 5% - 10%.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1447800"/>
            <a:ext cx="3676650" cy="1238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975610"/>
            <a:ext cx="2362200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46811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Urinary Diversion Options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229600" cy="31242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Types of Urinary Diversion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Incontinent abdominal stoma.</a:t>
            </a:r>
          </a:p>
          <a:p>
            <a:r>
              <a:rPr lang="en-US" dirty="0">
                <a:latin typeface="Palatino Linotype" pitchFamily="18" charset="0"/>
              </a:rPr>
              <a:t>Continent abdominal stoma.</a:t>
            </a:r>
          </a:p>
          <a:p>
            <a:r>
              <a:rPr lang="en-US" dirty="0" err="1">
                <a:latin typeface="Palatino Linotype" pitchFamily="18" charset="0"/>
              </a:rPr>
              <a:t>Orthotopic</a:t>
            </a:r>
            <a:r>
              <a:rPr lang="en-US" dirty="0">
                <a:latin typeface="Palatino Linotype" pitchFamily="18" charset="0"/>
              </a:rPr>
              <a:t> continent reconstruction.</a:t>
            </a:r>
          </a:p>
          <a:p>
            <a:r>
              <a:rPr lang="en-US" b="1" dirty="0">
                <a:latin typeface="Palatino Linotype" pitchFamily="18" charset="0"/>
              </a:rPr>
              <a:t>2. </a:t>
            </a:r>
            <a:r>
              <a:rPr lang="en-US" b="1" dirty="0" err="1">
                <a:latin typeface="Palatino Linotype" pitchFamily="18" charset="0"/>
              </a:rPr>
              <a:t>Orthotopic</a:t>
            </a:r>
            <a:r>
              <a:rPr lang="en-US" b="1" dirty="0">
                <a:latin typeface="Palatino Linotype" pitchFamily="18" charset="0"/>
              </a:rPr>
              <a:t> </a:t>
            </a:r>
            <a:r>
              <a:rPr lang="en-US" b="1" dirty="0" err="1">
                <a:latin typeface="Palatino Linotype" pitchFamily="18" charset="0"/>
              </a:rPr>
              <a:t>Neobladder</a:t>
            </a:r>
            <a:r>
              <a:rPr lang="en-US" b="1" dirty="0">
                <a:latin typeface="Palatino Linotype" pitchFamily="18" charset="0"/>
              </a:rPr>
              <a:t> Diversion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Improved Outcomes</a:t>
            </a:r>
            <a:r>
              <a:rPr lang="en-US" dirty="0">
                <a:latin typeface="Palatino Linotype" pitchFamily="18" charset="0"/>
              </a:rPr>
              <a:t>: Evolved patient selection &amp; surgical technique.</a:t>
            </a:r>
          </a:p>
          <a:p>
            <a:r>
              <a:rPr lang="en-US" b="1" dirty="0">
                <a:latin typeface="Palatino Linotype" pitchFamily="18" charset="0"/>
              </a:rPr>
              <a:t>Suitable Candidates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Motivated patients.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Preoperative serum </a:t>
            </a:r>
            <a:r>
              <a:rPr lang="en-US" dirty="0" err="1">
                <a:latin typeface="Palatino Linotype" pitchFamily="18" charset="0"/>
              </a:rPr>
              <a:t>creatinine</a:t>
            </a:r>
            <a:r>
              <a:rPr lang="en-US" dirty="0">
                <a:latin typeface="Palatino Linotype" pitchFamily="18" charset="0"/>
              </a:rPr>
              <a:t> &lt; 2.0 mg/</a:t>
            </a:r>
            <a:r>
              <a:rPr lang="en-US" dirty="0" err="1">
                <a:latin typeface="Palatino Linotype" pitchFamily="18" charset="0"/>
              </a:rPr>
              <a:t>mL.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Normal preoperative bowel function.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Negative urethral margin (intraoperative frozen section).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Intact sphincter post tumor resection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4291656"/>
            <a:ext cx="4389120" cy="256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53586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Alternatives to Cystectomy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Rationale for Alternatives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Poor surgical risk.</a:t>
            </a:r>
          </a:p>
          <a:p>
            <a:r>
              <a:rPr lang="en-US" dirty="0">
                <a:latin typeface="Palatino Linotype" pitchFamily="18" charset="0"/>
              </a:rPr>
              <a:t>Surgery refusal.</a:t>
            </a:r>
          </a:p>
          <a:p>
            <a:r>
              <a:rPr lang="en-US" dirty="0">
                <a:latin typeface="Palatino Linotype" pitchFamily="18" charset="0"/>
              </a:rPr>
              <a:t>Elderly patients.</a:t>
            </a:r>
          </a:p>
          <a:p>
            <a:r>
              <a:rPr lang="en-US" b="1" dirty="0">
                <a:latin typeface="Palatino Linotype" pitchFamily="18" charset="0"/>
              </a:rPr>
              <a:t>2. Bladder Preservation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Radiation as Definitive Therapy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Preceded by aggressive TURBT.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Improved survival with combined chemotherapy.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Outcomes</a:t>
            </a:r>
            <a:r>
              <a:rPr lang="en-US" dirty="0">
                <a:latin typeface="Palatino Linotype" pitchFamily="18" charset="0"/>
              </a:rPr>
              <a:t>: Up to 42% 5-year disease-specific survival. Best in younger patients with lower stage tumors.</a:t>
            </a:r>
          </a:p>
          <a:p>
            <a:r>
              <a:rPr lang="en-US" b="1" dirty="0">
                <a:latin typeface="Palatino Linotype" pitchFamily="18" charset="0"/>
              </a:rPr>
              <a:t>3. Immunotherapeutic Treatments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For advanced/metastatic bladder cancer.</a:t>
            </a:r>
          </a:p>
          <a:p>
            <a:r>
              <a:rPr lang="en-US" dirty="0">
                <a:latin typeface="Palatino Linotype" pitchFamily="18" charset="0"/>
              </a:rPr>
              <a:t>Agents: PD-L1 inhibitors (e.g., </a:t>
            </a:r>
            <a:r>
              <a:rPr lang="en-US" dirty="0" err="1">
                <a:latin typeface="Palatino Linotype" pitchFamily="18" charset="0"/>
              </a:rPr>
              <a:t>atezolizumab</a:t>
            </a:r>
            <a:r>
              <a:rPr lang="en-US" dirty="0">
                <a:latin typeface="Palatino Linotype" pitchFamily="18" charset="0"/>
              </a:rPr>
              <a:t>) &amp; PD-1 inhibitors (e.g., </a:t>
            </a:r>
            <a:r>
              <a:rPr lang="en-US" dirty="0" err="1">
                <a:latin typeface="Palatino Linotype" pitchFamily="18" charset="0"/>
              </a:rPr>
              <a:t>nivolumab</a:t>
            </a:r>
            <a:r>
              <a:rPr lang="en-US" dirty="0">
                <a:latin typeface="Palatino Linotype" pitchFamily="18" charset="0"/>
              </a:rPr>
              <a:t>).</a:t>
            </a:r>
          </a:p>
          <a:p>
            <a:r>
              <a:rPr lang="en-US" b="1" dirty="0">
                <a:latin typeface="Palatino Linotype" pitchFamily="18" charset="0"/>
              </a:rPr>
              <a:t>Response</a:t>
            </a:r>
            <a:r>
              <a:rPr lang="en-US" dirty="0">
                <a:latin typeface="Palatino Linotype" pitchFamily="18" charset="0"/>
              </a:rPr>
              <a:t>: ∼15% to 20% with extended median overall survival of up to 10.3 months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598" y="1219200"/>
            <a:ext cx="3100251" cy="219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71095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Testicular Cancer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714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Kidney Cancer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5450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Overview of Testicular Cancer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956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1. Demographics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Common in men aged 20-40 years.</a:t>
            </a:r>
          </a:p>
          <a:p>
            <a:r>
              <a:rPr lang="en-US" dirty="0">
                <a:latin typeface="Palatino Linotype" pitchFamily="18" charset="0"/>
              </a:rPr>
              <a:t>2nd most common in 15-19 years.</a:t>
            </a:r>
          </a:p>
          <a:p>
            <a:r>
              <a:rPr lang="en-US" dirty="0">
                <a:latin typeface="Palatino Linotype" pitchFamily="18" charset="0"/>
              </a:rPr>
              <a:t>2018: 9,310 new cases, 400 deaths.</a:t>
            </a:r>
          </a:p>
          <a:p>
            <a:r>
              <a:rPr lang="en-US" b="1" dirty="0">
                <a:latin typeface="Palatino Linotype" pitchFamily="18" charset="0"/>
              </a:rPr>
              <a:t>2. Tumor Types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95% are germ cell tumors (GCT).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Seminoma (&gt;50% of testis cancer).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Nonseminomatous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r>
              <a:rPr lang="en-US" dirty="0">
                <a:latin typeface="Palatino Linotype" pitchFamily="18" charset="0"/>
              </a:rPr>
              <a:t>5% from stromal cells (</a:t>
            </a:r>
            <a:r>
              <a:rPr lang="en-US" dirty="0" err="1">
                <a:latin typeface="Palatino Linotype" pitchFamily="18" charset="0"/>
              </a:rPr>
              <a:t>Leydig</a:t>
            </a:r>
            <a:r>
              <a:rPr lang="en-US" dirty="0">
                <a:latin typeface="Palatino Linotype" pitchFamily="18" charset="0"/>
              </a:rPr>
              <a:t> or </a:t>
            </a:r>
            <a:r>
              <a:rPr lang="en-US" dirty="0" err="1">
                <a:latin typeface="Palatino Linotype" pitchFamily="18" charset="0"/>
              </a:rPr>
              <a:t>Sertoli</a:t>
            </a:r>
            <a:r>
              <a:rPr lang="en-US" dirty="0">
                <a:latin typeface="Palatino Linotype" pitchFamily="18" charset="0"/>
              </a:rPr>
              <a:t>).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343400"/>
            <a:ext cx="5973138" cy="2011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1874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Overview of Testicular Cancer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534400" cy="29718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3. Risk Factors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Cryptorchidism.</a:t>
            </a:r>
          </a:p>
          <a:p>
            <a:r>
              <a:rPr lang="en-US" dirty="0">
                <a:latin typeface="Palatino Linotype" pitchFamily="18" charset="0"/>
              </a:rPr>
              <a:t>Family history.</a:t>
            </a:r>
          </a:p>
          <a:p>
            <a:r>
              <a:rPr lang="en-US" dirty="0">
                <a:latin typeface="Palatino Linotype" pitchFamily="18" charset="0"/>
              </a:rPr>
              <a:t>Personal history.</a:t>
            </a:r>
          </a:p>
          <a:p>
            <a:r>
              <a:rPr lang="en-US" dirty="0" err="1">
                <a:latin typeface="Palatino Linotype" pitchFamily="18" charset="0"/>
              </a:rPr>
              <a:t>Intratubular</a:t>
            </a:r>
            <a:r>
              <a:rPr lang="en-US" dirty="0">
                <a:latin typeface="Palatino Linotype" pitchFamily="18" charset="0"/>
              </a:rPr>
              <a:t> germ cell </a:t>
            </a:r>
            <a:r>
              <a:rPr lang="en-US" dirty="0" err="1">
                <a:latin typeface="Palatino Linotype" pitchFamily="18" charset="0"/>
              </a:rPr>
              <a:t>neoplasia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r>
              <a:rPr lang="en-US" b="1" dirty="0">
                <a:latin typeface="Palatino Linotype" pitchFamily="18" charset="0"/>
              </a:rPr>
              <a:t>4. Presentation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Testicular pain/mass (primary sign).</a:t>
            </a:r>
          </a:p>
          <a:p>
            <a:r>
              <a:rPr lang="en-US" dirty="0">
                <a:latin typeface="Palatino Linotype" pitchFamily="18" charset="0"/>
              </a:rPr>
              <a:t>Symptoms indicating metastatic disease: Respiratory issues, back pain, weight loss, </a:t>
            </a:r>
            <a:r>
              <a:rPr lang="en-US" dirty="0" err="1">
                <a:latin typeface="Palatino Linotype" pitchFamily="18" charset="0"/>
              </a:rPr>
              <a:t>gynecomastia</a:t>
            </a:r>
            <a:r>
              <a:rPr lang="en-US" dirty="0">
                <a:latin typeface="Palatino Linotype" pitchFamily="18" charset="0"/>
              </a:rPr>
              <a:t> (10–20%).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4258818"/>
            <a:ext cx="4572000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26959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Workup and Treatment of Testicular Cancer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172200" cy="4525963"/>
          </a:xfrm>
        </p:spPr>
        <p:txBody>
          <a:bodyPr>
            <a:normAutofit lnSpcReduction="10000"/>
          </a:bodyPr>
          <a:lstStyle/>
          <a:p>
            <a:r>
              <a:rPr lang="en-US" b="1" dirty="0">
                <a:latin typeface="Palatino Linotype" pitchFamily="18" charset="0"/>
              </a:rPr>
              <a:t/>
            </a:r>
            <a:br>
              <a:rPr lang="en-US" b="1" dirty="0">
                <a:latin typeface="Palatino Linotype" pitchFamily="18" charset="0"/>
              </a:rPr>
            </a:br>
            <a:r>
              <a:rPr lang="en-US" b="1" dirty="0">
                <a:latin typeface="Palatino Linotype" pitchFamily="18" charset="0"/>
              </a:rPr>
              <a:t>Slide Title:</a:t>
            </a:r>
            <a:r>
              <a:rPr lang="en-US" dirty="0">
                <a:latin typeface="Palatino Linotype" pitchFamily="18" charset="0"/>
              </a:rPr>
              <a:t> Workup and Treatment of Testicular Cancer</a:t>
            </a:r>
          </a:p>
          <a:p>
            <a:r>
              <a:rPr lang="en-US" b="1" dirty="0">
                <a:latin typeface="Palatino Linotype" pitchFamily="18" charset="0"/>
              </a:rPr>
              <a:t>1. Initial Workup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Scrotal Ultrasound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r>
              <a:rPr lang="en-US" b="1" dirty="0">
                <a:latin typeface="Palatino Linotype" pitchFamily="18" charset="0"/>
              </a:rPr>
              <a:t>Serum Tumor Markers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l-GR" dirty="0">
                <a:latin typeface="Palatino Linotype" pitchFamily="18" charset="0"/>
              </a:rPr>
              <a:t>α-</a:t>
            </a:r>
            <a:r>
              <a:rPr lang="en-US" dirty="0">
                <a:latin typeface="Palatino Linotype" pitchFamily="18" charset="0"/>
              </a:rPr>
              <a:t>fetoprotein.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Quantitative human chorionic gonadotropin.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Lactate dehydrogenase.</a:t>
            </a:r>
          </a:p>
          <a:p>
            <a:r>
              <a:rPr lang="en-US" b="1" dirty="0">
                <a:latin typeface="Palatino Linotype" pitchFamily="18" charset="0"/>
              </a:rPr>
              <a:t>2. Biopsy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Percutaneous biopsy generally avoided due to risks.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331722"/>
            <a:ext cx="2194560" cy="2866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73369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Workup and Treatment of Testicular Cancer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0292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3. Treatment</a:t>
            </a:r>
            <a:r>
              <a:rPr lang="en-US" dirty="0" smtClean="0">
                <a:latin typeface="Palatino Linotype" pitchFamily="18" charset="0"/>
              </a:rPr>
              <a:t>:</a:t>
            </a:r>
          </a:p>
          <a:p>
            <a:r>
              <a:rPr lang="en-US" b="1" dirty="0" smtClean="0">
                <a:latin typeface="Palatino Linotype" pitchFamily="18" charset="0"/>
              </a:rPr>
              <a:t>Gold Standard</a:t>
            </a:r>
            <a:r>
              <a:rPr lang="en-US" dirty="0" smtClean="0">
                <a:latin typeface="Palatino Linotype" pitchFamily="18" charset="0"/>
              </a:rPr>
              <a:t>: Radical inguinal orchiectomy.</a:t>
            </a:r>
          </a:p>
          <a:p>
            <a:r>
              <a:rPr lang="en-US" b="1" dirty="0" smtClean="0">
                <a:latin typeface="Palatino Linotype" pitchFamily="18" charset="0"/>
              </a:rPr>
              <a:t>Alternative</a:t>
            </a:r>
            <a:r>
              <a:rPr lang="en-US" dirty="0" smtClean="0">
                <a:latin typeface="Palatino Linotype" pitchFamily="18" charset="0"/>
              </a:rPr>
              <a:t>: Partial orchiectomy for specific cases (e.g., suspected lymphoma).</a:t>
            </a:r>
          </a:p>
          <a:p>
            <a:r>
              <a:rPr lang="en-US" b="1" dirty="0" smtClean="0">
                <a:latin typeface="Palatino Linotype" pitchFamily="18" charset="0"/>
              </a:rPr>
              <a:t>4. Staging</a:t>
            </a:r>
            <a:r>
              <a:rPr lang="en-US" dirty="0" smtClean="0">
                <a:latin typeface="Palatino Linotype" pitchFamily="18" charset="0"/>
              </a:rPr>
              <a:t>:</a:t>
            </a:r>
          </a:p>
          <a:p>
            <a:r>
              <a:rPr lang="en-US" dirty="0" smtClean="0">
                <a:latin typeface="Palatino Linotype" pitchFamily="18" charset="0"/>
              </a:rPr>
              <a:t>Chest and abdominal imaging.</a:t>
            </a:r>
          </a:p>
          <a:p>
            <a:r>
              <a:rPr lang="en-US" dirty="0" smtClean="0">
                <a:latin typeface="Palatino Linotype" pitchFamily="18" charset="0"/>
              </a:rPr>
              <a:t>Spread Pattern: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Right side: </a:t>
            </a:r>
            <a:r>
              <a:rPr lang="en-US" dirty="0" err="1" smtClean="0">
                <a:latin typeface="Palatino Linotype" pitchFamily="18" charset="0"/>
              </a:rPr>
              <a:t>Interaortocaval</a:t>
            </a:r>
            <a:r>
              <a:rPr lang="en-US" dirty="0" smtClean="0">
                <a:latin typeface="Palatino Linotype" pitchFamily="18" charset="0"/>
              </a:rPr>
              <a:t> &gt; </a:t>
            </a:r>
            <a:r>
              <a:rPr lang="en-US" dirty="0" err="1" smtClean="0">
                <a:latin typeface="Palatino Linotype" pitchFamily="18" charset="0"/>
              </a:rPr>
              <a:t>Paracaval</a:t>
            </a:r>
            <a:r>
              <a:rPr lang="en-US" dirty="0" smtClean="0">
                <a:latin typeface="Palatino Linotype" pitchFamily="18" charset="0"/>
              </a:rPr>
              <a:t> &gt; </a:t>
            </a:r>
            <a:r>
              <a:rPr lang="en-US" dirty="0" err="1" smtClean="0">
                <a:latin typeface="Palatino Linotype" pitchFamily="18" charset="0"/>
              </a:rPr>
              <a:t>Paraaortic</a:t>
            </a:r>
            <a:r>
              <a:rPr lang="en-US" dirty="0" smtClean="0">
                <a:latin typeface="Palatino Linotype" pitchFamily="18" charset="0"/>
              </a:rPr>
              <a:t> nodes.</a:t>
            </a:r>
          </a:p>
          <a:p>
            <a:pPr lvl="1"/>
            <a:r>
              <a:rPr lang="en-US" dirty="0" smtClean="0">
                <a:latin typeface="Palatino Linotype" pitchFamily="18" charset="0"/>
              </a:rPr>
              <a:t>Left side: Rarely to </a:t>
            </a:r>
            <a:r>
              <a:rPr lang="en-US" dirty="0" err="1" smtClean="0">
                <a:latin typeface="Palatino Linotype" pitchFamily="18" charset="0"/>
              </a:rPr>
              <a:t>paracaval</a:t>
            </a:r>
            <a:r>
              <a:rPr lang="en-US" dirty="0" smtClean="0">
                <a:latin typeface="Palatino Linotype" pitchFamily="18" charset="0"/>
              </a:rPr>
              <a:t> nodes.</a:t>
            </a:r>
          </a:p>
          <a:p>
            <a:r>
              <a:rPr lang="en-US" dirty="0" smtClean="0">
                <a:latin typeface="Palatino Linotype" pitchFamily="18" charset="0"/>
              </a:rPr>
              <a:t>Clinical TNM staging evaluates local stage, metastasis, and tumor markers.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630684"/>
            <a:ext cx="3566160" cy="331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0613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Treatment Options for Testicular Cancer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4495800" cy="54864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>
                <a:latin typeface="Palatino Linotype" pitchFamily="18" charset="0"/>
              </a:rPr>
              <a:t>1. Based on Stage &amp; Histology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Active Surveillance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For localized disease.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Includes regular physical exams, tumor markers, and imaging.</a:t>
            </a:r>
          </a:p>
          <a:p>
            <a:pPr lvl="1"/>
            <a:r>
              <a:rPr lang="en-US" dirty="0">
                <a:latin typeface="Palatino Linotype" pitchFamily="18" charset="0"/>
              </a:rPr>
              <a:t>20-30% recurrence rate, often within 2 years and in the </a:t>
            </a:r>
            <a:r>
              <a:rPr lang="en-US" dirty="0" err="1">
                <a:latin typeface="Palatino Linotype" pitchFamily="18" charset="0"/>
              </a:rPr>
              <a:t>retroperitoneum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dirty="0">
                <a:latin typeface="Palatino Linotype" pitchFamily="18" charset="0"/>
              </a:rPr>
              <a:t>Factors predicting recurrence: </a:t>
            </a:r>
            <a:r>
              <a:rPr lang="en-US" dirty="0" err="1">
                <a:latin typeface="Palatino Linotype" pitchFamily="18" charset="0"/>
              </a:rPr>
              <a:t>embryonal</a:t>
            </a:r>
            <a:r>
              <a:rPr lang="en-US" dirty="0">
                <a:latin typeface="Palatino Linotype" pitchFamily="18" charset="0"/>
              </a:rPr>
              <a:t> carcinoma &amp; vascular invasion.</a:t>
            </a:r>
          </a:p>
          <a:p>
            <a:r>
              <a:rPr lang="en-US" b="1" dirty="0">
                <a:latin typeface="Palatino Linotype" pitchFamily="18" charset="0"/>
              </a:rPr>
              <a:t>Retroperitoneal Lymph Node Dissection (RPLND)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r>
              <a:rPr lang="en-US" b="1" dirty="0">
                <a:latin typeface="Palatino Linotype" pitchFamily="18" charset="0"/>
              </a:rPr>
              <a:t>Chemotherapy/Radiation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Pure Seminoma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dirty="0">
                <a:latin typeface="Palatino Linotype" pitchFamily="18" charset="0"/>
              </a:rPr>
              <a:t>Radiosensitive; treatable with external-beam radiation for stages I, </a:t>
            </a:r>
            <a:r>
              <a:rPr lang="en-US" dirty="0" err="1">
                <a:latin typeface="Palatino Linotype" pitchFamily="18" charset="0"/>
              </a:rPr>
              <a:t>IIa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IIb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2"/>
            <a:r>
              <a:rPr lang="en-US" dirty="0">
                <a:latin typeface="Palatino Linotype" pitchFamily="18" charset="0"/>
              </a:rPr>
              <a:t>Single dose of carboplatin for stage I as effective as radiation.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Advanced seminoma treated with platinum-based systemic chemotherapy.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2438400"/>
            <a:ext cx="4648200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55070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Prognosis &amp; Treatment for </a:t>
            </a:r>
            <a:r>
              <a:rPr lang="en-US" dirty="0" err="1" smtClean="0">
                <a:latin typeface="Palatino Linotype" pitchFamily="18" charset="0"/>
              </a:rPr>
              <a:t>Nonseminomatous</a:t>
            </a:r>
            <a:r>
              <a:rPr lang="en-US" dirty="0" smtClean="0">
                <a:latin typeface="Palatino Linotype" pitchFamily="18" charset="0"/>
              </a:rPr>
              <a:t> Testis Cancer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>
                <a:latin typeface="Palatino Linotype" pitchFamily="18" charset="0"/>
              </a:rPr>
              <a:t>1. Treatment Options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Stages I to IIA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Potential cure with RPLND or chemotherapy.</a:t>
            </a:r>
          </a:p>
          <a:p>
            <a:r>
              <a:rPr lang="en-US" b="1" dirty="0">
                <a:latin typeface="Palatino Linotype" pitchFamily="18" charset="0"/>
              </a:rPr>
              <a:t>Persistently High Tumor Markers</a:t>
            </a:r>
            <a:r>
              <a:rPr lang="en-US" dirty="0">
                <a:latin typeface="Palatino Linotype" pitchFamily="18" charset="0"/>
              </a:rPr>
              <a:t> or </a:t>
            </a:r>
            <a:r>
              <a:rPr lang="en-US" b="1" dirty="0">
                <a:latin typeface="Palatino Linotype" pitchFamily="18" charset="0"/>
              </a:rPr>
              <a:t>High-Stage Metastatic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Systemic chemotherapy advised.</a:t>
            </a:r>
          </a:p>
          <a:p>
            <a:r>
              <a:rPr lang="en-US" b="1" dirty="0">
                <a:latin typeface="Palatino Linotype" pitchFamily="18" charset="0"/>
              </a:rPr>
              <a:t>Post-Chemotherapy Bulky Masses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Resection via RPLND or other surgical procedures.</a:t>
            </a:r>
          </a:p>
          <a:p>
            <a:r>
              <a:rPr lang="en-US" b="1" dirty="0">
                <a:latin typeface="Palatino Linotype" pitchFamily="18" charset="0"/>
              </a:rPr>
              <a:t>2. Survival Rates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Localized Disease</a:t>
            </a:r>
            <a:r>
              <a:rPr lang="en-US" dirty="0">
                <a:latin typeface="Palatino Linotype" pitchFamily="18" charset="0"/>
              </a:rPr>
              <a:t>: 99% survival at 5 years.</a:t>
            </a:r>
          </a:p>
          <a:p>
            <a:r>
              <a:rPr lang="en-US" b="1" dirty="0">
                <a:latin typeface="Palatino Linotype" pitchFamily="18" charset="0"/>
              </a:rPr>
              <a:t>Advanced Metastatic Disease (Stage III)</a:t>
            </a:r>
            <a:r>
              <a:rPr lang="en-US" dirty="0">
                <a:latin typeface="Palatino Linotype" pitchFamily="18" charset="0"/>
              </a:rPr>
              <a:t>: 75% survival.</a:t>
            </a:r>
          </a:p>
          <a:p>
            <a:r>
              <a:rPr lang="en-US" b="1" dirty="0">
                <a:latin typeface="Palatino Linotype" pitchFamily="18" charset="0"/>
              </a:rPr>
              <a:t>3. Overall Prognosis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Better for </a:t>
            </a:r>
            <a:r>
              <a:rPr lang="en-US" dirty="0" err="1">
                <a:latin typeface="Palatino Linotype" pitchFamily="18" charset="0"/>
              </a:rPr>
              <a:t>seminomatous</a:t>
            </a:r>
            <a:r>
              <a:rPr lang="en-US" dirty="0">
                <a:latin typeface="Palatino Linotype" pitchFamily="18" charset="0"/>
              </a:rPr>
              <a:t> than </a:t>
            </a:r>
            <a:r>
              <a:rPr lang="en-US" dirty="0" err="1">
                <a:latin typeface="Palatino Linotype" pitchFamily="18" charset="0"/>
              </a:rPr>
              <a:t>nonseminomatous</a:t>
            </a:r>
            <a:r>
              <a:rPr lang="en-US" dirty="0">
                <a:latin typeface="Palatino Linotype" pitchFamily="18" charset="0"/>
              </a:rPr>
              <a:t> germ cell tumors.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5333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Surgical Procedures &amp; Complications in Testicular Cancer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Radical Orchiectomy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Procedure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Inguinal incision from external to internal inguinal ring.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Spermatic cord ligated at internal ring.</a:t>
            </a:r>
          </a:p>
          <a:p>
            <a:r>
              <a:rPr lang="en-US" b="1" dirty="0">
                <a:latin typeface="Palatino Linotype" pitchFamily="18" charset="0"/>
              </a:rPr>
              <a:t>Complications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Scrotal hematoma.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Chronic pain.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Hernia.</a:t>
            </a:r>
          </a:p>
          <a:p>
            <a:r>
              <a:rPr lang="en-US" b="1" dirty="0">
                <a:latin typeface="Palatino Linotype" pitchFamily="18" charset="0"/>
              </a:rPr>
              <a:t>2. RPLND (Retroperitoneal Lymph Node Dissection)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Procedure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Midline incision from xiphoid process to pubic </a:t>
            </a:r>
            <a:r>
              <a:rPr lang="en-US" dirty="0" err="1">
                <a:latin typeface="Palatino Linotype" pitchFamily="18" charset="0"/>
              </a:rPr>
              <a:t>symphysis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dirty="0">
                <a:latin typeface="Palatino Linotype" pitchFamily="18" charset="0"/>
              </a:rPr>
              <a:t>Lymphatic tissue removal using split &amp; roll technique.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Ejaculatory function preservation possible.</a:t>
            </a:r>
          </a:p>
          <a:p>
            <a:r>
              <a:rPr lang="en-US" b="1" dirty="0">
                <a:latin typeface="Palatino Linotype" pitchFamily="18" charset="0"/>
              </a:rPr>
              <a:t>Innovations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Growth in robotic-assisted RPLND; faster recovery &amp; comparable oncologic results.</a:t>
            </a:r>
          </a:p>
          <a:p>
            <a:r>
              <a:rPr lang="en-US" b="1" dirty="0">
                <a:latin typeface="Palatino Linotype" pitchFamily="18" charset="0"/>
              </a:rPr>
              <a:t>Complications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Bowel obstruction.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Excessive bleeding.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Chylous</a:t>
            </a:r>
            <a:r>
              <a:rPr lang="en-US" dirty="0">
                <a:latin typeface="Palatino Linotype" pitchFamily="18" charset="0"/>
              </a:rPr>
              <a:t> ascites.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Ejaculatory dysfunction.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876800"/>
            <a:ext cx="245745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97342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Prostate Cancer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5750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Palatino Linotype" pitchFamily="18" charset="0"/>
              </a:rPr>
              <a:t>Prostate Cancer: Impact of Screening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>
                <a:latin typeface="Palatino Linotype" pitchFamily="18" charset="0"/>
              </a:rPr>
              <a:t>1. Prevalence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Most common </a:t>
            </a:r>
            <a:r>
              <a:rPr lang="en-US" dirty="0" err="1">
                <a:latin typeface="Palatino Linotype" pitchFamily="18" charset="0"/>
              </a:rPr>
              <a:t>noncutaneous</a:t>
            </a:r>
            <a:r>
              <a:rPr lang="en-US" dirty="0">
                <a:latin typeface="Palatino Linotype" pitchFamily="18" charset="0"/>
              </a:rPr>
              <a:t> cancer in men.</a:t>
            </a:r>
          </a:p>
          <a:p>
            <a:r>
              <a:rPr lang="en-US" dirty="0">
                <a:latin typeface="Palatino Linotype" pitchFamily="18" charset="0"/>
              </a:rPr>
              <a:t>Diagnoses in 2018: 164,690</a:t>
            </a:r>
          </a:p>
          <a:p>
            <a:r>
              <a:rPr lang="en-US" dirty="0">
                <a:latin typeface="Palatino Linotype" pitchFamily="18" charset="0"/>
              </a:rPr>
              <a:t>Deaths in 2018: 29,430.</a:t>
            </a:r>
          </a:p>
          <a:p>
            <a:r>
              <a:rPr lang="en-US" b="1" dirty="0">
                <a:latin typeface="Palatino Linotype" pitchFamily="18" charset="0"/>
              </a:rPr>
              <a:t>2. Screening Revolution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Methods: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Detailed history.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Digital rectal examination.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Serum PSA tests.</a:t>
            </a:r>
          </a:p>
          <a:p>
            <a:r>
              <a:rPr lang="en-US" b="1" dirty="0">
                <a:latin typeface="Palatino Linotype" pitchFamily="18" charset="0"/>
              </a:rPr>
              <a:t>Outcome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Metastatic prostate cancer incidence halved since mid-1980s.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99% of patients now survive &gt;10 years post-diagnosis</a:t>
            </a:r>
            <a:r>
              <a:rPr lang="en-US" dirty="0" smtClean="0">
                <a:latin typeface="Palatino Linotype" pitchFamily="18" charset="0"/>
              </a:rPr>
              <a:t>.</a:t>
            </a:r>
            <a:br>
              <a:rPr lang="en-US" dirty="0" smtClean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383346"/>
            <a:ext cx="2209800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21678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Prostate Cancer Screening: Controversies &amp; Recommendations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>
                <a:latin typeface="Palatino Linotype" pitchFamily="18" charset="0"/>
              </a:rPr>
              <a:t>1. Screening Debate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Widely accepted for: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African American patients.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Those with a family history.</a:t>
            </a:r>
          </a:p>
          <a:p>
            <a:r>
              <a:rPr lang="en-US" dirty="0">
                <a:latin typeface="Palatino Linotype" pitchFamily="18" charset="0"/>
              </a:rPr>
              <a:t>Controversy for all men due to: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Potential harm from overtreatment of nonlethal disease.</a:t>
            </a:r>
          </a:p>
          <a:p>
            <a:r>
              <a:rPr lang="en-US" b="1" dirty="0">
                <a:latin typeface="Palatino Linotype" pitchFamily="18" charset="0"/>
              </a:rPr>
              <a:t>2. Recommendations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U.S. Preventive Services Task Force</a:t>
            </a:r>
            <a:r>
              <a:rPr lang="en-US" dirty="0">
                <a:latin typeface="Palatino Linotype" pitchFamily="18" charset="0"/>
              </a:rPr>
              <a:t>: Against routine screening.</a:t>
            </a:r>
          </a:p>
          <a:p>
            <a:r>
              <a:rPr lang="en-US" b="1" dirty="0">
                <a:latin typeface="Palatino Linotype" pitchFamily="18" charset="0"/>
              </a:rPr>
              <a:t>American Urologic Association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Informed and shared decision-making.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Screen men aged 55-69 with life expectancy &gt;10 years.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7255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7"/>
            <a:ext cx="8763000" cy="1250845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Renal Cell Carcinoma (RCC): Overview and Diagnosis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7543800" cy="49530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Prevalence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RCC accounts for 3.8% of new cancers.</a:t>
            </a:r>
          </a:p>
          <a:p>
            <a:r>
              <a:rPr lang="en-US" dirty="0">
                <a:latin typeface="Palatino Linotype" pitchFamily="18" charset="0"/>
              </a:rPr>
              <a:t>Estimated 65,340 new cases and 14,970 deaths in 2018.</a:t>
            </a:r>
          </a:p>
          <a:p>
            <a:r>
              <a:rPr lang="en-US" b="1" dirty="0">
                <a:latin typeface="Palatino Linotype" pitchFamily="18" charset="0"/>
              </a:rPr>
              <a:t>2. Modern Presentation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Often an incidental renal mass found in abdominal imaging.</a:t>
            </a:r>
          </a:p>
          <a:p>
            <a:r>
              <a:rPr lang="en-US" b="1" dirty="0">
                <a:latin typeface="Palatino Linotype" pitchFamily="18" charset="0"/>
              </a:rPr>
              <a:t>3. Differential Diagnosis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Malignant: RCC, </a:t>
            </a:r>
            <a:r>
              <a:rPr lang="en-US" dirty="0" err="1">
                <a:latin typeface="Palatino Linotype" pitchFamily="18" charset="0"/>
              </a:rPr>
              <a:t>urothelial</a:t>
            </a:r>
            <a:r>
              <a:rPr lang="en-US" dirty="0">
                <a:latin typeface="Palatino Linotype" pitchFamily="18" charset="0"/>
              </a:rPr>
              <a:t> carcinoma, etc.</a:t>
            </a:r>
          </a:p>
          <a:p>
            <a:r>
              <a:rPr lang="en-US" dirty="0">
                <a:latin typeface="Palatino Linotype" pitchFamily="18" charset="0"/>
              </a:rPr>
              <a:t>Benign: Cysts, </a:t>
            </a:r>
            <a:r>
              <a:rPr lang="en-US" dirty="0" err="1">
                <a:latin typeface="Palatino Linotype" pitchFamily="18" charset="0"/>
              </a:rPr>
              <a:t>angiomyolipoma</a:t>
            </a:r>
            <a:r>
              <a:rPr lang="en-US" dirty="0">
                <a:latin typeface="Palatino Linotype" pitchFamily="18" charset="0"/>
              </a:rPr>
              <a:t>, etc.</a:t>
            </a:r>
          </a:p>
          <a:p>
            <a:r>
              <a:rPr lang="en-US" dirty="0">
                <a:latin typeface="Palatino Linotype" pitchFamily="18" charset="0"/>
              </a:rPr>
              <a:t>Inflammatory: Abscesses, tuberculosis, etc.</a:t>
            </a:r>
          </a:p>
          <a:p>
            <a:r>
              <a:rPr lang="en-US" b="1" dirty="0">
                <a:latin typeface="Palatino Linotype" pitchFamily="18" charset="0"/>
              </a:rPr>
              <a:t>4. Imaging &amp; Diagnosis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CT imaging with contrast is crucial.</a:t>
            </a:r>
          </a:p>
          <a:p>
            <a:r>
              <a:rPr lang="en-US" dirty="0">
                <a:latin typeface="Palatino Linotype" pitchFamily="18" charset="0"/>
              </a:rPr>
              <a:t>Masses enhancing by &gt;15 Hounsfield units typically indicates RCC.</a:t>
            </a:r>
          </a:p>
          <a:p>
            <a:r>
              <a:rPr lang="en-US" dirty="0">
                <a:latin typeface="Palatino Linotype" pitchFamily="18" charset="0"/>
              </a:rPr>
              <a:t>15%-30% of solid renal masses are benign post-surgery.</a:t>
            </a:r>
          </a:p>
          <a:p>
            <a:r>
              <a:rPr lang="en-US" dirty="0">
                <a:latin typeface="Palatino Linotype" pitchFamily="18" charset="0"/>
              </a:rPr>
              <a:t>Renal tumor biopsy: High diagnostic yield but underutilized.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3093425"/>
            <a:ext cx="2743200" cy="186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22491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Palatino Linotype" pitchFamily="18" charset="0"/>
              </a:rPr>
              <a:t>Diagnosis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209799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3. Diagnosis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Indicators for biopsy: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Abnormal digital rectal examination.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High PSA for age &amp; prostate size.</a:t>
            </a:r>
          </a:p>
          <a:p>
            <a:r>
              <a:rPr lang="en-US" dirty="0">
                <a:latin typeface="Palatino Linotype" pitchFamily="18" charset="0"/>
              </a:rPr>
              <a:t>New tools: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4K score, Prostate health index, PCA3.</a:t>
            </a:r>
          </a:p>
          <a:p>
            <a:pPr lvl="1"/>
            <a:r>
              <a:rPr lang="en-US" dirty="0">
                <a:latin typeface="Palatino Linotype" pitchFamily="18" charset="0"/>
              </a:rPr>
              <a:t>MRI fusion </a:t>
            </a:r>
            <a:r>
              <a:rPr lang="en-US" dirty="0" err="1">
                <a:latin typeface="Palatino Linotype" pitchFamily="18" charset="0"/>
              </a:rPr>
              <a:t>transrectal</a:t>
            </a:r>
            <a:r>
              <a:rPr lang="en-US" dirty="0">
                <a:latin typeface="Palatino Linotype" pitchFamily="18" charset="0"/>
              </a:rPr>
              <a:t> ultrasound: enhances biopsy accuracy.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581400"/>
            <a:ext cx="7589520" cy="319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79656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Prostate Cancer: Risk Stratification &amp; Staging</a:t>
            </a:r>
            <a:br>
              <a:rPr lang="en-US" dirty="0" smtClean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Importance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Most patients survive.</a:t>
            </a:r>
          </a:p>
          <a:p>
            <a:r>
              <a:rPr lang="en-US" dirty="0">
                <a:latin typeface="Palatino Linotype" pitchFamily="18" charset="0"/>
              </a:rPr>
              <a:t>Guide staging &amp; treatment.</a:t>
            </a:r>
          </a:p>
          <a:p>
            <a:r>
              <a:rPr lang="en-US" b="1" dirty="0">
                <a:latin typeface="Palatino Linotype" pitchFamily="18" charset="0"/>
              </a:rPr>
              <a:t>2. Risk Stratification Tools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Clinical TNM stage.</a:t>
            </a:r>
          </a:p>
          <a:p>
            <a:r>
              <a:rPr lang="en-US" dirty="0">
                <a:latin typeface="Palatino Linotype" pitchFamily="18" charset="0"/>
              </a:rPr>
              <a:t>Serum PSA levels.</a:t>
            </a:r>
          </a:p>
          <a:p>
            <a:r>
              <a:rPr lang="en-US" dirty="0">
                <a:latin typeface="Palatino Linotype" pitchFamily="18" charset="0"/>
              </a:rPr>
              <a:t>Gleason grading system.</a:t>
            </a:r>
          </a:p>
          <a:p>
            <a:r>
              <a:rPr lang="en-US" dirty="0">
                <a:latin typeface="Palatino Linotype" pitchFamily="18" charset="0"/>
              </a:rPr>
              <a:t>Genetic testing on biopsy (new inclusion).</a:t>
            </a:r>
          </a:p>
          <a:p>
            <a:r>
              <a:rPr lang="en-US" b="1" dirty="0">
                <a:latin typeface="Palatino Linotype" pitchFamily="18" charset="0"/>
              </a:rPr>
              <a:t>3. Gleason Scoring (GS) System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Historical</a:t>
            </a:r>
            <a:r>
              <a:rPr lang="en-US" dirty="0">
                <a:latin typeface="Palatino Linotype" pitchFamily="18" charset="0"/>
              </a:rPr>
              <a:t>: Primary &amp; secondary score; Ranged 1-5.</a:t>
            </a:r>
          </a:p>
          <a:p>
            <a:r>
              <a:rPr lang="en-US" b="1" dirty="0">
                <a:latin typeface="Palatino Linotype" pitchFamily="18" charset="0"/>
              </a:rPr>
              <a:t>Modern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Grade 1: GS ≤ 6</a:t>
            </a:r>
          </a:p>
          <a:p>
            <a:pPr lvl="1"/>
            <a:r>
              <a:rPr lang="en-US" dirty="0">
                <a:latin typeface="Palatino Linotype" pitchFamily="18" charset="0"/>
              </a:rPr>
              <a:t>Grade 2: GS 3 + 4</a:t>
            </a:r>
          </a:p>
          <a:p>
            <a:pPr lvl="1"/>
            <a:r>
              <a:rPr lang="en-US" dirty="0">
                <a:latin typeface="Palatino Linotype" pitchFamily="18" charset="0"/>
              </a:rPr>
              <a:t>Grade 3: GS 4 + 3</a:t>
            </a:r>
          </a:p>
          <a:p>
            <a:pPr lvl="1"/>
            <a:r>
              <a:rPr lang="en-US" dirty="0">
                <a:latin typeface="Palatino Linotype" pitchFamily="18" charset="0"/>
              </a:rPr>
              <a:t>Grade 4: GS 4 + 4</a:t>
            </a:r>
          </a:p>
          <a:p>
            <a:pPr lvl="1"/>
            <a:r>
              <a:rPr lang="en-US" dirty="0">
                <a:latin typeface="Palatino Linotype" pitchFamily="18" charset="0"/>
              </a:rPr>
              <a:t>Grade 5: GS 9 or 10</a:t>
            </a:r>
          </a:p>
          <a:p>
            <a:r>
              <a:rPr lang="en-US" b="1" dirty="0">
                <a:latin typeface="Palatino Linotype" pitchFamily="18" charset="0"/>
              </a:rPr>
              <a:t>4. Imaging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CT &amp; bone scans: Rule out metastatic disease in high-risk.</a:t>
            </a:r>
          </a:p>
          <a:p>
            <a:r>
              <a:rPr lang="en-US" dirty="0">
                <a:latin typeface="Palatino Linotype" pitchFamily="18" charset="0"/>
              </a:rPr>
              <a:t>Common metastatic sites: Pelvic lymph nodes &amp; bones.</a:t>
            </a:r>
          </a:p>
          <a:p>
            <a:r>
              <a:rPr lang="en-US" dirty="0">
                <a:latin typeface="Palatino Linotype" pitchFamily="18" charset="0"/>
              </a:rPr>
              <a:t>Modern CT PET: Limited role.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34248"/>
            <a:ext cx="3749040" cy="280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6920" y="4419600"/>
            <a:ext cx="2743200" cy="1440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96839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Localized Prostate Cancer: Treatment Options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686800" cy="52578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Treatment Guidance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Cancer aggressiveness.</a:t>
            </a:r>
          </a:p>
          <a:p>
            <a:r>
              <a:rPr lang="en-US" dirty="0">
                <a:latin typeface="Palatino Linotype" pitchFamily="18" charset="0"/>
              </a:rPr>
              <a:t>Patient's preferences.</a:t>
            </a:r>
          </a:p>
          <a:p>
            <a:r>
              <a:rPr lang="en-US" b="1" dirty="0">
                <a:latin typeface="Palatino Linotype" pitchFamily="18" charset="0"/>
              </a:rPr>
              <a:t>2. Active Surveillance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For:</a:t>
            </a:r>
          </a:p>
          <a:p>
            <a:pPr lvl="1"/>
            <a:r>
              <a:rPr lang="en-US" dirty="0">
                <a:latin typeface="Palatino Linotype" pitchFamily="18" charset="0"/>
              </a:rPr>
              <a:t>Grade 1-2.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Early-stage (cT1c).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Small volume disease (biopsy).</a:t>
            </a:r>
          </a:p>
          <a:p>
            <a:r>
              <a:rPr lang="en-US" dirty="0">
                <a:latin typeface="Palatino Linotype" pitchFamily="18" charset="0"/>
              </a:rPr>
              <a:t>Risk of metastatic disease: &lt;2% over 12 years.</a:t>
            </a:r>
          </a:p>
          <a:p>
            <a:r>
              <a:rPr lang="en-US" b="1" dirty="0">
                <a:latin typeface="Palatino Linotype" pitchFamily="18" charset="0"/>
              </a:rPr>
              <a:t>3. Curative Treatments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Radical Prostatectomy</a:t>
            </a:r>
            <a:r>
              <a:rPr lang="en-US" dirty="0">
                <a:latin typeface="Palatino Linotype" pitchFamily="18" charset="0"/>
              </a:rPr>
              <a:t> (robotic, laparoscopic, or open) with pelvic lymph node dissection.</a:t>
            </a:r>
          </a:p>
          <a:p>
            <a:r>
              <a:rPr lang="en-US" b="1" dirty="0">
                <a:latin typeface="Palatino Linotype" pitchFamily="18" charset="0"/>
              </a:rPr>
              <a:t>Radiation</a:t>
            </a:r>
            <a:r>
              <a:rPr lang="en-US" dirty="0">
                <a:latin typeface="Palatino Linotype" pitchFamily="18" charset="0"/>
              </a:rPr>
              <a:t>: IMRT &amp; Brachytherapy.</a:t>
            </a:r>
          </a:p>
          <a:p>
            <a:r>
              <a:rPr lang="en-US" dirty="0">
                <a:latin typeface="Palatino Linotype" pitchFamily="18" charset="0"/>
              </a:rPr>
              <a:t>Equal cancer survival for low &amp; intermediate risks.</a:t>
            </a:r>
          </a:p>
          <a:p>
            <a:r>
              <a:rPr lang="en-US" b="1" dirty="0">
                <a:latin typeface="Palatino Linotype" pitchFamily="18" charset="0"/>
              </a:rPr>
              <a:t>4. High-Risk Patients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Surgery + IMRT + androgen deprivation therapy.</a:t>
            </a:r>
          </a:p>
          <a:p>
            <a:r>
              <a:rPr lang="en-US" b="1" dirty="0">
                <a:latin typeface="Palatino Linotype" pitchFamily="18" charset="0"/>
              </a:rPr>
              <a:t>5. Emerging Options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 err="1">
                <a:latin typeface="Palatino Linotype" pitchFamily="18" charset="0"/>
              </a:rPr>
              <a:t>Cryotherapy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r>
              <a:rPr lang="en-US" dirty="0">
                <a:latin typeface="Palatino Linotype" pitchFamily="18" charset="0"/>
              </a:rPr>
              <a:t>High-intensity focused ultrasound (HIFU).</a:t>
            </a:r>
          </a:p>
          <a:p>
            <a:r>
              <a:rPr lang="en-US" dirty="0">
                <a:latin typeface="Palatino Linotype" pitchFamily="18" charset="0"/>
              </a:rPr>
              <a:t>Focal therapy (for low-risk patients).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20562"/>
            <a:ext cx="2286000" cy="23219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2432" y="4114800"/>
            <a:ext cx="2560320" cy="2652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9359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Management of Advanced Prostate </a:t>
            </a:r>
            <a:r>
              <a:rPr lang="en-US" dirty="0" smtClean="0">
                <a:latin typeface="Palatino Linotype" pitchFamily="18" charset="0"/>
              </a:rPr>
              <a:t>Cancer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Post-Prostatectomy Adjuvant Therapy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Radiation for:</a:t>
            </a:r>
          </a:p>
          <a:p>
            <a:pPr lvl="1"/>
            <a:r>
              <a:rPr lang="en-US" dirty="0">
                <a:latin typeface="Palatino Linotype" pitchFamily="18" charset="0"/>
              </a:rPr>
              <a:t>Positive surgical margins.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Extracapsular</a:t>
            </a:r>
            <a:r>
              <a:rPr lang="en-US" dirty="0">
                <a:latin typeface="Palatino Linotype" pitchFamily="18" charset="0"/>
              </a:rPr>
              <a:t> extension.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High-grade disease.</a:t>
            </a:r>
          </a:p>
          <a:p>
            <a:r>
              <a:rPr lang="en-US" b="1" dirty="0">
                <a:latin typeface="Palatino Linotype" pitchFamily="18" charset="0"/>
              </a:rPr>
              <a:t>2. Rising PSA After Treatment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Reliable indicator of recurrence/progression.</a:t>
            </a:r>
          </a:p>
          <a:p>
            <a:r>
              <a:rPr lang="en-US" dirty="0">
                <a:latin typeface="Palatino Linotype" pitchFamily="18" charset="0"/>
              </a:rPr>
              <a:t>10+ years for metastasis to appear in imaging.</a:t>
            </a:r>
          </a:p>
          <a:p>
            <a:r>
              <a:rPr lang="en-US" b="1" dirty="0">
                <a:latin typeface="Palatino Linotype" pitchFamily="18" charset="0"/>
              </a:rPr>
              <a:t>3. Metastasized Prostate Cancer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Not curable.</a:t>
            </a:r>
          </a:p>
          <a:p>
            <a:r>
              <a:rPr lang="en-US" dirty="0">
                <a:latin typeface="Palatino Linotype" pitchFamily="18" charset="0"/>
              </a:rPr>
              <a:t>Controlled with testosterone lowering meds &amp; androgen blockers.</a:t>
            </a:r>
          </a:p>
          <a:p>
            <a:r>
              <a:rPr lang="en-US" dirty="0">
                <a:latin typeface="Palatino Linotype" pitchFamily="18" charset="0"/>
              </a:rPr>
              <a:t>Additional treatments: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Chemotherapy.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Immunotherapy.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Radioisotope therapy.</a:t>
            </a:r>
          </a:p>
          <a:p>
            <a:r>
              <a:rPr lang="en-US" b="1" dirty="0">
                <a:latin typeface="Palatino Linotype" pitchFamily="18" charset="0"/>
              </a:rPr>
              <a:t>4. </a:t>
            </a:r>
            <a:r>
              <a:rPr lang="en-US" b="1" dirty="0" err="1">
                <a:latin typeface="Palatino Linotype" pitchFamily="18" charset="0"/>
              </a:rPr>
              <a:t>mCRPC</a:t>
            </a:r>
            <a:r>
              <a:rPr lang="en-US" b="1" dirty="0">
                <a:latin typeface="Palatino Linotype" pitchFamily="18" charset="0"/>
              </a:rPr>
              <a:t> Innovations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Interrupt androgen synthesis: e.g., </a:t>
            </a:r>
            <a:r>
              <a:rPr lang="en-US" dirty="0" err="1">
                <a:latin typeface="Palatino Linotype" pitchFamily="18" charset="0"/>
              </a:rPr>
              <a:t>Abiraterone</a:t>
            </a:r>
            <a:r>
              <a:rPr lang="en-US" dirty="0">
                <a:latin typeface="Palatino Linotype" pitchFamily="18" charset="0"/>
              </a:rPr>
              <a:t> acetate.</a:t>
            </a:r>
          </a:p>
          <a:p>
            <a:r>
              <a:rPr lang="en-US" dirty="0">
                <a:latin typeface="Palatino Linotype" pitchFamily="18" charset="0"/>
              </a:rPr>
              <a:t>Modulate androgen receptors: e.g., </a:t>
            </a:r>
            <a:r>
              <a:rPr lang="en-US" dirty="0" err="1">
                <a:latin typeface="Palatino Linotype" pitchFamily="18" charset="0"/>
              </a:rPr>
              <a:t>Enzalutamide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r>
              <a:rPr lang="en-US" dirty="0">
                <a:latin typeface="Palatino Linotype" pitchFamily="18" charset="0"/>
              </a:rPr>
              <a:t>Immunotherapy &amp; targeted chemotherapy advances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24578" name="Picture 2" descr="Figure 1, [Prostate cancer progression and treatment...]. - Prostate Cancer  - NCBI Bookshel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40" y="1295400"/>
            <a:ext cx="3566160" cy="2679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7341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Surgical Approaches for Prostate Cancer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6172200" cy="5181600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1. Open Radical </a:t>
            </a:r>
            <a:r>
              <a:rPr lang="en-US" b="1" dirty="0" err="1">
                <a:latin typeface="Palatino Linotype" pitchFamily="18" charset="0"/>
              </a:rPr>
              <a:t>Retropubic</a:t>
            </a:r>
            <a:r>
              <a:rPr lang="en-US" b="1" dirty="0">
                <a:latin typeface="Palatino Linotype" pitchFamily="18" charset="0"/>
              </a:rPr>
              <a:t> Prostatectomy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Incision from umbilicus to pubic </a:t>
            </a:r>
            <a:r>
              <a:rPr lang="en-US" dirty="0" err="1">
                <a:latin typeface="Palatino Linotype" pitchFamily="18" charset="0"/>
              </a:rPr>
              <a:t>symphysis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r>
              <a:rPr lang="en-US" dirty="0">
                <a:latin typeface="Palatino Linotype" pitchFamily="18" charset="0"/>
              </a:rPr>
              <a:t>Removal of iliac and </a:t>
            </a:r>
            <a:r>
              <a:rPr lang="en-US" dirty="0" err="1">
                <a:latin typeface="Palatino Linotype" pitchFamily="18" charset="0"/>
              </a:rPr>
              <a:t>obturator</a:t>
            </a:r>
            <a:r>
              <a:rPr lang="en-US" dirty="0">
                <a:latin typeface="Palatino Linotype" pitchFamily="18" charset="0"/>
              </a:rPr>
              <a:t> lymph nodes.</a:t>
            </a:r>
          </a:p>
          <a:p>
            <a:r>
              <a:rPr lang="en-US" dirty="0" err="1">
                <a:latin typeface="Palatino Linotype" pitchFamily="18" charset="0"/>
              </a:rPr>
              <a:t>Cavernosal</a:t>
            </a:r>
            <a:r>
              <a:rPr lang="en-US" dirty="0">
                <a:latin typeface="Palatino Linotype" pitchFamily="18" charset="0"/>
              </a:rPr>
              <a:t> nerves spared if low risk of </a:t>
            </a:r>
            <a:r>
              <a:rPr lang="en-US" dirty="0" err="1">
                <a:latin typeface="Palatino Linotype" pitchFamily="18" charset="0"/>
              </a:rPr>
              <a:t>extracapsular</a:t>
            </a:r>
            <a:r>
              <a:rPr lang="en-US" dirty="0">
                <a:latin typeface="Palatino Linotype" pitchFamily="18" charset="0"/>
              </a:rPr>
              <a:t> extension.</a:t>
            </a:r>
          </a:p>
          <a:p>
            <a:r>
              <a:rPr lang="en-US" dirty="0">
                <a:latin typeface="Palatino Linotype" pitchFamily="18" charset="0"/>
              </a:rPr>
              <a:t>Prostate removed retrograde.</a:t>
            </a:r>
          </a:p>
          <a:p>
            <a:r>
              <a:rPr lang="en-US" b="1" dirty="0">
                <a:latin typeface="Palatino Linotype" pitchFamily="18" charset="0"/>
              </a:rPr>
              <a:t>2. Robotic Radical Prostatectomy (da Vinci system)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Most common in the US (90% of cases).</a:t>
            </a:r>
          </a:p>
          <a:p>
            <a:r>
              <a:rPr lang="en-US" dirty="0">
                <a:latin typeface="Palatino Linotype" pitchFamily="18" charset="0"/>
              </a:rPr>
              <a:t>Benefits:</a:t>
            </a:r>
          </a:p>
          <a:p>
            <a:pPr lvl="1"/>
            <a:r>
              <a:rPr lang="en-US" dirty="0">
                <a:latin typeface="Palatino Linotype" pitchFamily="18" charset="0"/>
              </a:rPr>
              <a:t>Less blood loss.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Faster recovery.</a:t>
            </a:r>
          </a:p>
          <a:p>
            <a:pPr lvl="1"/>
            <a:r>
              <a:rPr lang="en-US" dirty="0">
                <a:latin typeface="Palatino Linotype" pitchFamily="18" charset="0"/>
              </a:rPr>
              <a:t>Lower early post-op complications.</a:t>
            </a:r>
          </a:p>
          <a:p>
            <a:r>
              <a:rPr lang="en-US" dirty="0">
                <a:latin typeface="Palatino Linotype" pitchFamily="18" charset="0"/>
              </a:rPr>
              <a:t>Common post-op issues: infection, urine leaks, ileus.</a:t>
            </a:r>
          </a:p>
          <a:p>
            <a:r>
              <a:rPr lang="en-US" b="1" dirty="0">
                <a:latin typeface="Palatino Linotype" pitchFamily="18" charset="0"/>
              </a:rPr>
              <a:t>3. Focal Ablative Therapies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Aims: Reduce side effects and improve quality of life.</a:t>
            </a:r>
          </a:p>
          <a:p>
            <a:r>
              <a:rPr lang="en-US" dirty="0">
                <a:latin typeface="Palatino Linotype" pitchFamily="18" charset="0"/>
              </a:rPr>
              <a:t>Techniques: Laser, high-focused ultrasound, </a:t>
            </a:r>
            <a:r>
              <a:rPr lang="en-US" dirty="0" err="1">
                <a:latin typeface="Palatino Linotype" pitchFamily="18" charset="0"/>
              </a:rPr>
              <a:t>cryotherapy</a:t>
            </a:r>
            <a:r>
              <a:rPr lang="en-US" dirty="0">
                <a:latin typeface="Palatino Linotype" pitchFamily="18" charset="0"/>
              </a:rPr>
              <a:t>, photodynamic ablations</a:t>
            </a:r>
            <a:r>
              <a:rPr lang="en-US" dirty="0" smtClean="0">
                <a:latin typeface="Palatino Linotype" pitchFamily="18" charset="0"/>
              </a:rPr>
              <a:t>.</a:t>
            </a:r>
            <a:endParaRPr lang="en-US" dirty="0">
              <a:latin typeface="Palatino Linotype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819400"/>
            <a:ext cx="2926080" cy="2194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76751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Urethral Cancer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9149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Overview of Urethral Carcinoma (UC)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48200" cy="4525963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 smtClean="0">
                <a:effectLst/>
                <a:latin typeface="Palatino Linotype" pitchFamily="18" charset="0"/>
              </a:rPr>
              <a:t>Prevalence</a:t>
            </a:r>
            <a:r>
              <a:rPr lang="en-US" dirty="0" smtClean="0">
                <a:effectLst/>
                <a:latin typeface="Palatino Linotype" pitchFamily="18" charset="0"/>
              </a:rPr>
              <a:t>: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Rare (&lt;1% of genitourinary cancers).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Predominantly affects older adults.</a:t>
            </a:r>
          </a:p>
          <a:p>
            <a:r>
              <a:rPr lang="en-US" b="1" dirty="0" smtClean="0">
                <a:effectLst/>
                <a:latin typeface="Palatino Linotype" pitchFamily="18" charset="0"/>
              </a:rPr>
              <a:t>Risk Factors</a:t>
            </a:r>
            <a:r>
              <a:rPr lang="en-US" dirty="0" smtClean="0">
                <a:effectLst/>
                <a:latin typeface="Palatino Linotype" pitchFamily="18" charset="0"/>
              </a:rPr>
              <a:t>: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Chronic inflammation (e.g. HPV 16 &amp; 18).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Urethral stricture &amp; indwelling catheterization.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Urethral diverticulum (for women).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Recurrent urinary tract infections (for women).</a:t>
            </a:r>
            <a:r>
              <a:rPr lang="en-US" dirty="0" smtClean="0">
                <a:latin typeface="Palatino Linotype" pitchFamily="18" charset="0"/>
              </a:rPr>
              <a:t/>
            </a:r>
            <a:br>
              <a:rPr lang="en-US" dirty="0" smtClean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124200"/>
            <a:ext cx="4114800" cy="3504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627364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dirty="0" smtClean="0">
                <a:latin typeface="Palatino Linotype" pitchFamily="18" charset="0"/>
              </a:rPr>
              <a:t>Urethral Carcinoma (UC): Presentation &amp; Diagnostics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>
                <a:effectLst/>
                <a:latin typeface="Palatino Linotype" pitchFamily="18" charset="0"/>
              </a:rPr>
              <a:t>Presentation</a:t>
            </a:r>
            <a:r>
              <a:rPr lang="en-US" dirty="0" smtClean="0">
                <a:effectLst/>
                <a:latin typeface="Palatino Linotype" pitchFamily="18" charset="0"/>
              </a:rPr>
              <a:t>:</a:t>
            </a:r>
          </a:p>
          <a:p>
            <a:r>
              <a:rPr lang="en-US" dirty="0" err="1" smtClean="0">
                <a:effectLst/>
                <a:latin typeface="Palatino Linotype" pitchFamily="18" charset="0"/>
              </a:rPr>
              <a:t>Irritative</a:t>
            </a:r>
            <a:r>
              <a:rPr lang="en-US" dirty="0" smtClean="0">
                <a:effectLst/>
                <a:latin typeface="Palatino Linotype" pitchFamily="18" charset="0"/>
              </a:rPr>
              <a:t> &amp; obstructive voiding symptoms.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Bleeding or palpable mass.</a:t>
            </a:r>
          </a:p>
          <a:p>
            <a:r>
              <a:rPr lang="en-US" b="1" dirty="0" smtClean="0">
                <a:effectLst/>
                <a:latin typeface="Palatino Linotype" pitchFamily="18" charset="0"/>
              </a:rPr>
              <a:t>Histology</a:t>
            </a:r>
            <a:r>
              <a:rPr lang="en-US" dirty="0" smtClean="0">
                <a:effectLst/>
                <a:latin typeface="Palatino Linotype" pitchFamily="18" charset="0"/>
              </a:rPr>
              <a:t>: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Predominantly </a:t>
            </a:r>
            <a:r>
              <a:rPr lang="en-US" dirty="0" err="1" smtClean="0">
                <a:effectLst/>
                <a:latin typeface="Palatino Linotype" pitchFamily="18" charset="0"/>
              </a:rPr>
              <a:t>Urothelial</a:t>
            </a:r>
            <a:r>
              <a:rPr lang="en-US" dirty="0" smtClean="0">
                <a:effectLst/>
                <a:latin typeface="Palatino Linotype" pitchFamily="18" charset="0"/>
              </a:rPr>
              <a:t> carcinoma.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29% of women: Adenocarcinoma.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Both genders: Squamous cell carcinoma.</a:t>
            </a:r>
          </a:p>
          <a:p>
            <a:r>
              <a:rPr lang="en-US" b="1" dirty="0" smtClean="0">
                <a:effectLst/>
                <a:latin typeface="Palatino Linotype" pitchFamily="18" charset="0"/>
              </a:rPr>
              <a:t>Diagnosis &amp; Staging</a:t>
            </a:r>
            <a:r>
              <a:rPr lang="en-US" dirty="0" smtClean="0">
                <a:effectLst/>
                <a:latin typeface="Palatino Linotype" pitchFamily="18" charset="0"/>
              </a:rPr>
              <a:t>:</a:t>
            </a:r>
          </a:p>
          <a:p>
            <a:r>
              <a:rPr lang="en-US" dirty="0" err="1" smtClean="0">
                <a:effectLst/>
                <a:latin typeface="Palatino Linotype" pitchFamily="18" charset="0"/>
              </a:rPr>
              <a:t>Cystoscopic</a:t>
            </a:r>
            <a:r>
              <a:rPr lang="en-US" dirty="0" smtClean="0">
                <a:effectLst/>
                <a:latin typeface="Palatino Linotype" pitchFamily="18" charset="0"/>
              </a:rPr>
              <a:t> biopsy for diagnosis.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MRI: Assess local extension.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CT Scans: Identify metastasis in chest, abdomen, pelvis.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Evaluate entire urinary tract.</a:t>
            </a:r>
            <a:r>
              <a:rPr lang="en-US" dirty="0" smtClean="0">
                <a:latin typeface="Palatino Linotype" pitchFamily="18" charset="0"/>
              </a:rPr>
              <a:t/>
            </a:r>
            <a:br>
              <a:rPr lang="en-US" dirty="0" smtClean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218" y="2209800"/>
            <a:ext cx="2988782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805861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Urethral Tumors: Survival, Factors, and Treatment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dirty="0" smtClean="0">
                <a:effectLst/>
                <a:latin typeface="Palatino Linotype" pitchFamily="18" charset="0"/>
              </a:rPr>
              <a:t>5-Year Survival</a:t>
            </a:r>
            <a:r>
              <a:rPr lang="en-US" dirty="0" smtClean="0">
                <a:effectLst/>
                <a:latin typeface="Palatino Linotype" pitchFamily="18" charset="0"/>
              </a:rPr>
              <a:t>: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Distal Urethral Tumors: 68%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Proximal Cancers: 40%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Median Cancer-Specific: ~46%</a:t>
            </a:r>
          </a:p>
          <a:p>
            <a:r>
              <a:rPr lang="en-US" b="1" dirty="0" smtClean="0">
                <a:effectLst/>
                <a:latin typeface="Palatino Linotype" pitchFamily="18" charset="0"/>
              </a:rPr>
              <a:t>Prognostic Factors</a:t>
            </a:r>
            <a:r>
              <a:rPr lang="en-US" dirty="0" smtClean="0">
                <a:effectLst/>
                <a:latin typeface="Palatino Linotype" pitchFamily="18" charset="0"/>
              </a:rPr>
              <a:t>: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Age, Race, Clinical Stage, Tumor Location.</a:t>
            </a:r>
          </a:p>
          <a:p>
            <a:r>
              <a:rPr lang="en-US" b="1" dirty="0" smtClean="0">
                <a:effectLst/>
                <a:latin typeface="Palatino Linotype" pitchFamily="18" charset="0"/>
              </a:rPr>
              <a:t>Treatment</a:t>
            </a:r>
            <a:r>
              <a:rPr lang="en-US" dirty="0" smtClean="0">
                <a:effectLst/>
                <a:latin typeface="Palatino Linotype" pitchFamily="18" charset="0"/>
              </a:rPr>
              <a:t>: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Local endoscopic resection for low-stage disease.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Consider Bacillus </a:t>
            </a:r>
            <a:r>
              <a:rPr lang="en-US" dirty="0" err="1" smtClean="0">
                <a:effectLst/>
                <a:latin typeface="Palatino Linotype" pitchFamily="18" charset="0"/>
              </a:rPr>
              <a:t>Calmette</a:t>
            </a:r>
            <a:r>
              <a:rPr lang="en-US" dirty="0" smtClean="0">
                <a:effectLst/>
                <a:latin typeface="Palatino Linotype" pitchFamily="18" charset="0"/>
              </a:rPr>
              <a:t>-Guerin (BCG) for proximal noninvasive cases.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Locally Advanced: Radical cystectomy or radiation.</a:t>
            </a:r>
          </a:p>
          <a:p>
            <a:pPr lvl="1"/>
            <a:r>
              <a:rPr lang="en-US" dirty="0" smtClean="0">
                <a:effectLst/>
                <a:latin typeface="Palatino Linotype" pitchFamily="18" charset="0"/>
              </a:rPr>
              <a:t>High recurrence post-</a:t>
            </a:r>
            <a:r>
              <a:rPr lang="en-US" dirty="0" err="1" smtClean="0">
                <a:effectLst/>
                <a:latin typeface="Palatino Linotype" pitchFamily="18" charset="0"/>
              </a:rPr>
              <a:t>monotherapy</a:t>
            </a:r>
            <a:r>
              <a:rPr lang="en-US" dirty="0" smtClean="0">
                <a:effectLst/>
                <a:latin typeface="Palatino Linotype" pitchFamily="18" charset="0"/>
              </a:rPr>
              <a:t>: 63%.</a:t>
            </a:r>
          </a:p>
          <a:p>
            <a:pPr lvl="1"/>
            <a:r>
              <a:rPr lang="en-US" dirty="0" smtClean="0">
                <a:effectLst/>
                <a:latin typeface="Palatino Linotype" pitchFamily="18" charset="0"/>
              </a:rPr>
              <a:t>Emerging best results: Multimodal therapy (chemotherapy, surgery, radiation).</a:t>
            </a:r>
            <a:r>
              <a:rPr lang="en-US" dirty="0" smtClean="0">
                <a:latin typeface="Palatino Linotype" pitchFamily="18" charset="0"/>
              </a:rPr>
              <a:t/>
            </a:r>
            <a:br>
              <a:rPr lang="en-US" dirty="0" smtClean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0302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COMMON UROLOGIC CONDITIONS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6838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Palatino Linotype" pitchFamily="18" charset="0"/>
              </a:rPr>
              <a:t>Risk Factors and Presentation of RCC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5410200" cy="5257800"/>
          </a:xfrm>
        </p:spPr>
        <p:txBody>
          <a:bodyPr>
            <a:normAutofit lnSpcReduction="1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Major Risk Factors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Smoking</a:t>
            </a:r>
          </a:p>
          <a:p>
            <a:r>
              <a:rPr lang="en-US" dirty="0">
                <a:latin typeface="Palatino Linotype" pitchFamily="18" charset="0"/>
              </a:rPr>
              <a:t>Obesity</a:t>
            </a:r>
          </a:p>
          <a:p>
            <a:r>
              <a:rPr lang="en-US" dirty="0">
                <a:latin typeface="Palatino Linotype" pitchFamily="18" charset="0"/>
              </a:rPr>
              <a:t>Hypertension</a:t>
            </a:r>
          </a:p>
          <a:p>
            <a:r>
              <a:rPr lang="sr-Latn-RS" b="1" dirty="0" smtClean="0">
                <a:latin typeface="Palatino Linotype" pitchFamily="18" charset="0"/>
              </a:rPr>
              <a:t>2</a:t>
            </a:r>
            <a:r>
              <a:rPr lang="en-US" b="1" dirty="0" smtClean="0">
                <a:latin typeface="Palatino Linotype" pitchFamily="18" charset="0"/>
              </a:rPr>
              <a:t>. </a:t>
            </a:r>
            <a:r>
              <a:rPr lang="en-US" b="1" dirty="0">
                <a:latin typeface="Palatino Linotype" pitchFamily="18" charset="0"/>
              </a:rPr>
              <a:t>Familial RCC Subtypes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Von </a:t>
            </a:r>
            <a:r>
              <a:rPr lang="en-US" dirty="0" err="1">
                <a:latin typeface="Palatino Linotype" pitchFamily="18" charset="0"/>
              </a:rPr>
              <a:t>Hippel-Lindau</a:t>
            </a:r>
            <a:r>
              <a:rPr lang="en-US" dirty="0">
                <a:latin typeface="Palatino Linotype" pitchFamily="18" charset="0"/>
              </a:rPr>
              <a:t> disease: Linked with VHL gene mutation.</a:t>
            </a:r>
          </a:p>
          <a:p>
            <a:r>
              <a:rPr lang="en-US" dirty="0">
                <a:latin typeface="Palatino Linotype" pitchFamily="18" charset="0"/>
              </a:rPr>
              <a:t>Other syndromes: Hereditary papillary RCC, familial </a:t>
            </a:r>
            <a:r>
              <a:rPr lang="en-US" dirty="0" err="1">
                <a:latin typeface="Palatino Linotype" pitchFamily="18" charset="0"/>
              </a:rPr>
              <a:t>leiomyomatosis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Birt</a:t>
            </a:r>
            <a:r>
              <a:rPr lang="en-US" dirty="0">
                <a:latin typeface="Palatino Linotype" pitchFamily="18" charset="0"/>
              </a:rPr>
              <a:t>-Hogg-</a:t>
            </a:r>
            <a:r>
              <a:rPr lang="en-US" dirty="0" err="1">
                <a:latin typeface="Palatino Linotype" pitchFamily="18" charset="0"/>
              </a:rPr>
              <a:t>Dube</a:t>
            </a:r>
            <a:r>
              <a:rPr lang="en-US" dirty="0">
                <a:latin typeface="Palatino Linotype" pitchFamily="18" charset="0"/>
              </a:rPr>
              <a:t> syndrome.</a:t>
            </a:r>
          </a:p>
          <a:p>
            <a:r>
              <a:rPr lang="en-US" dirty="0">
                <a:latin typeface="Palatino Linotype" pitchFamily="18" charset="0"/>
              </a:rPr>
              <a:t>Indicator: Younger age, </a:t>
            </a:r>
            <a:r>
              <a:rPr lang="en-US" dirty="0" err="1">
                <a:latin typeface="Palatino Linotype" pitchFamily="18" charset="0"/>
              </a:rPr>
              <a:t>multicentric</a:t>
            </a:r>
            <a:r>
              <a:rPr lang="en-US" dirty="0">
                <a:latin typeface="Palatino Linotype" pitchFamily="18" charset="0"/>
              </a:rPr>
              <a:t>/bilateral tumors.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884485"/>
            <a:ext cx="3657600" cy="2936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360284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Urinary Incontinence and Voiding Dysfunction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08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Urinary Incontinence &amp; Voiding Dysfunction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1600200"/>
            <a:ext cx="58674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 smtClean="0">
                <a:effectLst/>
                <a:latin typeface="Palatino Linotype" pitchFamily="18" charset="0"/>
              </a:rPr>
              <a:t>Definition</a:t>
            </a:r>
            <a:r>
              <a:rPr lang="en-US" dirty="0" smtClean="0">
                <a:effectLst/>
                <a:latin typeface="Palatino Linotype" pitchFamily="18" charset="0"/>
              </a:rPr>
              <a:t>: Involuntary loss of urine.</a:t>
            </a:r>
          </a:p>
          <a:p>
            <a:r>
              <a:rPr lang="en-US" b="1" dirty="0" smtClean="0">
                <a:effectLst/>
                <a:latin typeface="Palatino Linotype" pitchFamily="18" charset="0"/>
              </a:rPr>
              <a:t>Prevalence</a:t>
            </a:r>
            <a:r>
              <a:rPr lang="en-US" dirty="0" smtClean="0">
                <a:effectLst/>
                <a:latin typeface="Palatino Linotype" pitchFamily="18" charset="0"/>
              </a:rPr>
              <a:t>: More common in women due to: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Shorter urethra.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Childbirth.</a:t>
            </a:r>
          </a:p>
          <a:p>
            <a:r>
              <a:rPr lang="en-US" b="1" dirty="0" smtClean="0">
                <a:effectLst/>
                <a:latin typeface="Palatino Linotype" pitchFamily="18" charset="0"/>
              </a:rPr>
              <a:t>Associated Symptoms</a:t>
            </a:r>
            <a:r>
              <a:rPr lang="en-US" dirty="0" smtClean="0">
                <a:effectLst/>
                <a:latin typeface="Palatino Linotype" pitchFamily="18" charset="0"/>
              </a:rPr>
              <a:t>: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Overactive Bladder: Frequency, urgency, </a:t>
            </a:r>
            <a:r>
              <a:rPr lang="en-US" dirty="0" err="1" smtClean="0">
                <a:effectLst/>
                <a:latin typeface="Palatino Linotype" pitchFamily="18" charset="0"/>
              </a:rPr>
              <a:t>nocturia</a:t>
            </a:r>
            <a:r>
              <a:rPr lang="en-US" dirty="0" smtClean="0">
                <a:effectLst/>
                <a:latin typeface="Palatino Linotype" pitchFamily="18" charset="0"/>
              </a:rPr>
              <a:t>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Obstructive: Hesitancy, weak stream, incomplete emptying.</a:t>
            </a:r>
          </a:p>
          <a:p>
            <a:r>
              <a:rPr lang="en-US" b="1" dirty="0" smtClean="0">
                <a:effectLst/>
                <a:latin typeface="Palatino Linotype" pitchFamily="18" charset="0"/>
              </a:rPr>
              <a:t>Impact</a:t>
            </a:r>
            <a:r>
              <a:rPr lang="en-US" dirty="0" smtClean="0">
                <a:effectLst/>
                <a:latin typeface="Palatino Linotype" pitchFamily="18" charset="0"/>
              </a:rPr>
              <a:t>: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Reduced quality of life.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Depression, anxiety, social isolation.</a:t>
            </a:r>
          </a:p>
          <a:p>
            <a:r>
              <a:rPr lang="en-US" dirty="0" smtClean="0">
                <a:effectLst/>
                <a:latin typeface="Palatino Linotype" pitchFamily="18" charset="0"/>
              </a:rPr>
              <a:t>Falls and fractures in elderly.</a:t>
            </a:r>
            <a:r>
              <a:rPr lang="en-US" dirty="0" smtClean="0">
                <a:latin typeface="Palatino Linotype" pitchFamily="18" charset="0"/>
              </a:rPr>
              <a:t/>
            </a:r>
            <a:br>
              <a:rPr lang="en-US" dirty="0" smtClean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sp>
        <p:nvSpPr>
          <p:cNvPr id="6" name="AutoShape 2" descr="Urinary System, Male And Female, Anatomy: Image Details - NCI Visuals Onli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4" descr="Urinary System, Male And Female, Anatomy: Image Details - NCI Visuals Onlin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3505199"/>
            <a:ext cx="3932427" cy="256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7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Types of Urinary Incontinence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3505201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Urge Incontinence</a:t>
            </a:r>
            <a:r>
              <a:rPr lang="en-US" dirty="0">
                <a:latin typeface="Palatino Linotype" pitchFamily="18" charset="0"/>
              </a:rPr>
              <a:t>: Involuntary loss with urgent need to void.</a:t>
            </a:r>
          </a:p>
          <a:p>
            <a:r>
              <a:rPr lang="en-US" b="1" dirty="0">
                <a:latin typeface="Palatino Linotype" pitchFamily="18" charset="0"/>
              </a:rPr>
              <a:t>Stress Leakage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Causes: Increase in abdominal pressure (e.g., coughing).</a:t>
            </a:r>
          </a:p>
          <a:p>
            <a:pPr lvl="1"/>
            <a:r>
              <a:rPr lang="en-US" dirty="0">
                <a:latin typeface="Palatino Linotype" pitchFamily="18" charset="0"/>
              </a:rPr>
              <a:t>Factors: Pelvic floor laxity, post-prostate surgery.</a:t>
            </a:r>
          </a:p>
          <a:p>
            <a:r>
              <a:rPr lang="en-US" b="1" dirty="0">
                <a:latin typeface="Palatino Linotype" pitchFamily="18" charset="0"/>
              </a:rPr>
              <a:t>Overflow Incontinence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Cause: Obstruction.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Symptom: Movement-induced leakage from a full bladder.</a:t>
            </a:r>
          </a:p>
          <a:p>
            <a:r>
              <a:rPr lang="en-US" b="1" dirty="0">
                <a:latin typeface="Palatino Linotype" pitchFamily="18" charset="0"/>
              </a:rPr>
              <a:t>Genitourinary Fistulas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Continuous leakage irrespective of movement.</a:t>
            </a:r>
          </a:p>
          <a:p>
            <a:pPr lvl="1"/>
            <a:r>
              <a:rPr lang="en-US" dirty="0">
                <a:latin typeface="Palatino Linotype" pitchFamily="18" charset="0"/>
              </a:rPr>
              <a:t>Causes: Surgery, cancer, radiation.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Examples: </a:t>
            </a:r>
            <a:r>
              <a:rPr lang="en-US" dirty="0" err="1">
                <a:latin typeface="Palatino Linotype" pitchFamily="18" charset="0"/>
              </a:rPr>
              <a:t>Vesicovaginal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ureterovaginal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rectourethral</a:t>
            </a:r>
            <a:r>
              <a:rPr lang="en-US" dirty="0">
                <a:latin typeface="Palatino Linotype" pitchFamily="18" charset="0"/>
              </a:rPr>
              <a:t> fistulae.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408025"/>
            <a:ext cx="3840480" cy="2400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873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>
                <a:latin typeface="Palatino Linotype" pitchFamily="18" charset="0"/>
              </a:rPr>
              <a:t>Treatment Options for Urinary Incontinence &amp; Voiding Dysfunction</a:t>
            </a:r>
            <a:endParaRPr lang="en-US" sz="36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67000"/>
          </a:xfrm>
        </p:spPr>
        <p:txBody>
          <a:bodyPr>
            <a:normAutofit fontScale="85000" lnSpcReduction="10000"/>
          </a:bodyPr>
          <a:lstStyle/>
          <a:p>
            <a:r>
              <a:rPr lang="en-US" b="1" dirty="0">
                <a:latin typeface="Palatino Linotype" pitchFamily="18" charset="0"/>
              </a:rPr>
              <a:t>Urge Leakage &amp; Overactive </a:t>
            </a:r>
            <a:r>
              <a:rPr lang="en-US" b="1" dirty="0" err="1">
                <a:latin typeface="Palatino Linotype" pitchFamily="18" charset="0"/>
              </a:rPr>
              <a:t>Bladder</a:t>
            </a:r>
            <a:r>
              <a:rPr lang="en-US" dirty="0" err="1">
                <a:latin typeface="Palatino Linotype" pitchFamily="18" charset="0"/>
              </a:rPr>
              <a:t>:</a:t>
            </a:r>
            <a:r>
              <a:rPr lang="en-US" b="1" dirty="0" err="1">
                <a:latin typeface="Palatino Linotype" pitchFamily="18" charset="0"/>
              </a:rPr>
              <a:t>Behavioral</a:t>
            </a:r>
            <a:r>
              <a:rPr lang="en-US" dirty="0">
                <a:latin typeface="Palatino Linotype" pitchFamily="18" charset="0"/>
              </a:rPr>
              <a:t>: Timed voiding, fluid adjustment, diuretic timing, constipation management.</a:t>
            </a:r>
          </a:p>
          <a:p>
            <a:r>
              <a:rPr lang="en-US" b="1" dirty="0">
                <a:latin typeface="Palatino Linotype" pitchFamily="18" charset="0"/>
              </a:rPr>
              <a:t>Bladder Retraining</a:t>
            </a:r>
            <a:r>
              <a:rPr lang="en-US" dirty="0">
                <a:latin typeface="Palatino Linotype" pitchFamily="18" charset="0"/>
              </a:rPr>
              <a:t>: Pelvic floor physical therapy.</a:t>
            </a:r>
          </a:p>
          <a:p>
            <a:r>
              <a:rPr lang="en-US" b="1" dirty="0">
                <a:latin typeface="Palatino Linotype" pitchFamily="18" charset="0"/>
              </a:rPr>
              <a:t>Medications</a:t>
            </a:r>
            <a:r>
              <a:rPr lang="en-US" dirty="0">
                <a:latin typeface="Palatino Linotype" pitchFamily="18" charset="0"/>
              </a:rPr>
              <a:t>: </a:t>
            </a:r>
            <a:r>
              <a:rPr lang="en-US" dirty="0" err="1">
                <a:latin typeface="Palatino Linotype" pitchFamily="18" charset="0"/>
              </a:rPr>
              <a:t>Anticholinergics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l-GR" dirty="0">
                <a:latin typeface="Palatino Linotype" pitchFamily="18" charset="0"/>
              </a:rPr>
              <a:t>β-3</a:t>
            </a:r>
            <a:r>
              <a:rPr lang="en-US" dirty="0" smtClean="0">
                <a:latin typeface="Palatino Linotype" pitchFamily="18" charset="0"/>
              </a:rPr>
              <a:t>agonists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r>
              <a:rPr lang="en-US" b="1" dirty="0">
                <a:latin typeface="Palatino Linotype" pitchFamily="18" charset="0"/>
              </a:rPr>
              <a:t>Procedures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Sacral </a:t>
            </a:r>
            <a:r>
              <a:rPr lang="en-US" dirty="0" err="1">
                <a:latin typeface="Palatino Linotype" pitchFamily="18" charset="0"/>
              </a:rPr>
              <a:t>neuromodulation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dirty="0">
                <a:latin typeface="Palatino Linotype" pitchFamily="18" charset="0"/>
              </a:rPr>
              <a:t>Percutaneous </a:t>
            </a:r>
            <a:r>
              <a:rPr lang="en-US" dirty="0" err="1">
                <a:latin typeface="Palatino Linotype" pitchFamily="18" charset="0"/>
              </a:rPr>
              <a:t>tibial</a:t>
            </a:r>
            <a:r>
              <a:rPr lang="en-US" dirty="0">
                <a:latin typeface="Palatino Linotype" pitchFamily="18" charset="0"/>
              </a:rPr>
              <a:t> nerve stimulation.</a:t>
            </a:r>
          </a:p>
          <a:p>
            <a:pPr lvl="1"/>
            <a:r>
              <a:rPr lang="en-US" dirty="0">
                <a:latin typeface="Palatino Linotype" pitchFamily="18" charset="0"/>
              </a:rPr>
              <a:t>Bladder </a:t>
            </a:r>
            <a:r>
              <a:rPr lang="en-US" dirty="0" err="1">
                <a:latin typeface="Palatino Linotype" pitchFamily="18" charset="0"/>
              </a:rPr>
              <a:t>chemodenervation</a:t>
            </a:r>
            <a:r>
              <a:rPr lang="en-US" dirty="0">
                <a:latin typeface="Palatino Linotype" pitchFamily="18" charset="0"/>
              </a:rPr>
              <a:t> (</a:t>
            </a:r>
            <a:r>
              <a:rPr lang="en-US" dirty="0" err="1">
                <a:latin typeface="Palatino Linotype" pitchFamily="18" charset="0"/>
              </a:rPr>
              <a:t>botulinum</a:t>
            </a:r>
            <a:r>
              <a:rPr lang="en-US" dirty="0">
                <a:latin typeface="Palatino Linotype" pitchFamily="18" charset="0"/>
              </a:rPr>
              <a:t> toxin).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231718"/>
            <a:ext cx="4572000" cy="2626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3854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Treatment Approaches for Various Incontinence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715000" cy="5105400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Stress Incontinence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Women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dirty="0">
                <a:latin typeface="Palatino Linotype" pitchFamily="18" charset="0"/>
              </a:rPr>
              <a:t>Pelvic floor exercises.</a:t>
            </a:r>
          </a:p>
          <a:p>
            <a:pPr lvl="2"/>
            <a:r>
              <a:rPr lang="en-US" dirty="0" err="1">
                <a:latin typeface="Palatino Linotype" pitchFamily="18" charset="0"/>
              </a:rPr>
              <a:t>Pessary</a:t>
            </a:r>
            <a:r>
              <a:rPr lang="en-US" dirty="0">
                <a:latin typeface="Palatino Linotype" pitchFamily="18" charset="0"/>
              </a:rPr>
              <a:t> support.</a:t>
            </a:r>
          </a:p>
          <a:p>
            <a:pPr lvl="2"/>
            <a:r>
              <a:rPr lang="en-US" dirty="0">
                <a:latin typeface="Palatino Linotype" pitchFamily="18" charset="0"/>
              </a:rPr>
              <a:t>Urethral bulking.</a:t>
            </a:r>
          </a:p>
          <a:p>
            <a:pPr lvl="2"/>
            <a:r>
              <a:rPr lang="en-US" dirty="0">
                <a:latin typeface="Palatino Linotype" pitchFamily="18" charset="0"/>
              </a:rPr>
              <a:t>Sling procedures (mesh or autologous tissue).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Men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dirty="0">
                <a:latin typeface="Palatino Linotype" pitchFamily="18" charset="0"/>
              </a:rPr>
              <a:t>Exercise, slings, artificial urinary sphincter.</a:t>
            </a:r>
          </a:p>
          <a:p>
            <a:r>
              <a:rPr lang="en-US" b="1" dirty="0">
                <a:latin typeface="Palatino Linotype" pitchFamily="18" charset="0"/>
              </a:rPr>
              <a:t>Overflow Incontinence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Address obstruction cause.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Medications: </a:t>
            </a:r>
            <a:r>
              <a:rPr lang="el-GR" dirty="0" smtClean="0">
                <a:latin typeface="Palatino Linotype" pitchFamily="18" charset="0"/>
              </a:rPr>
              <a:t>α-</a:t>
            </a:r>
            <a:r>
              <a:rPr lang="en-US" dirty="0" smtClean="0">
                <a:latin typeface="Palatino Linotype" pitchFamily="18" charset="0"/>
              </a:rPr>
              <a:t>blockers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l-GR" dirty="0" smtClean="0">
                <a:latin typeface="Palatino Linotype" pitchFamily="18" charset="0"/>
              </a:rPr>
              <a:t>5-α</a:t>
            </a:r>
            <a:r>
              <a:rPr lang="sr-Latn-RS" dirty="0" smtClean="0">
                <a:latin typeface="Palatino Linotype" pitchFamily="18" charset="0"/>
              </a:rPr>
              <a:t> </a:t>
            </a:r>
            <a:r>
              <a:rPr lang="en-US" dirty="0" err="1" smtClean="0">
                <a:latin typeface="Palatino Linotype" pitchFamily="18" charset="0"/>
              </a:rPr>
              <a:t>reductase</a:t>
            </a:r>
            <a:r>
              <a:rPr lang="en-US" dirty="0" smtClean="0">
                <a:latin typeface="Palatino Linotype" pitchFamily="18" charset="0"/>
              </a:rPr>
              <a:t> </a:t>
            </a:r>
            <a:r>
              <a:rPr lang="en-US" dirty="0">
                <a:latin typeface="Palatino Linotype" pitchFamily="18" charset="0"/>
              </a:rPr>
              <a:t>inhibitors.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Surgical intervention.</a:t>
            </a:r>
          </a:p>
          <a:p>
            <a:r>
              <a:rPr lang="en-US" b="1" dirty="0">
                <a:latin typeface="Palatino Linotype" pitchFamily="18" charset="0"/>
              </a:rPr>
              <a:t>Fistulas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Tension-free multilayer closure.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Nonoverlapping</a:t>
            </a:r>
            <a:r>
              <a:rPr lang="en-US" dirty="0">
                <a:latin typeface="Palatino Linotype" pitchFamily="18" charset="0"/>
              </a:rPr>
              <a:t> suture lines.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Tissue interposition.</a:t>
            </a:r>
          </a:p>
          <a:p>
            <a:pPr marL="0" indent="0">
              <a:buNone/>
            </a:pPr>
            <a:endParaRPr lang="en-US" dirty="0">
              <a:latin typeface="Palatino Linotype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524006"/>
            <a:ext cx="2926080" cy="4055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60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Erectile Dysfunction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6814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Understanding Erectile Dysfunction (ED)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646679"/>
          </a:xfrm>
        </p:spPr>
        <p:txBody>
          <a:bodyPr>
            <a:noAutofit/>
          </a:bodyPr>
          <a:lstStyle/>
          <a:p>
            <a:r>
              <a:rPr lang="en-US" sz="2000" b="1" dirty="0">
                <a:latin typeface="Palatino Linotype" pitchFamily="18" charset="0"/>
              </a:rPr>
              <a:t>Definition</a:t>
            </a:r>
            <a:r>
              <a:rPr lang="en-US" sz="2000" dirty="0">
                <a:latin typeface="Palatino Linotype" pitchFamily="18" charset="0"/>
              </a:rPr>
              <a:t>: Inability to achieve and maintain an erection for sexual activity.</a:t>
            </a:r>
          </a:p>
          <a:p>
            <a:r>
              <a:rPr lang="en-US" sz="2000" b="1" dirty="0">
                <a:latin typeface="Palatino Linotype" pitchFamily="18" charset="0"/>
              </a:rPr>
              <a:t>Context</a:t>
            </a:r>
            <a:r>
              <a:rPr lang="en-US" sz="2000" dirty="0">
                <a:latin typeface="Palatino Linotype" pitchFamily="18" charset="0"/>
              </a:rPr>
              <a:t>: Previously viewed as sexual dysfunction, now linked to early cardiovascular disease.</a:t>
            </a:r>
          </a:p>
          <a:p>
            <a:r>
              <a:rPr lang="en-US" sz="2000" b="1" dirty="0">
                <a:latin typeface="Palatino Linotype" pitchFamily="18" charset="0"/>
              </a:rPr>
              <a:t>Prevalence</a:t>
            </a:r>
            <a:r>
              <a:rPr lang="en-US" sz="2000" dirty="0">
                <a:latin typeface="Palatino Linotype" pitchFamily="18" charset="0"/>
              </a:rPr>
              <a:t>: 30% - 50% in men, increases with age.</a:t>
            </a:r>
          </a:p>
          <a:p>
            <a:r>
              <a:rPr lang="en-US" sz="2000" b="1" dirty="0">
                <a:latin typeface="Palatino Linotype" pitchFamily="18" charset="0"/>
              </a:rPr>
              <a:t>Key Studies</a:t>
            </a:r>
            <a:r>
              <a:rPr lang="en-US" sz="2000" dirty="0">
                <a:latin typeface="Palatino Linotype" pitchFamily="18" charset="0"/>
              </a:rPr>
              <a:t>: MMAS &amp; EMAS showed increased ED rates in men aged 40-79.</a:t>
            </a:r>
          </a:p>
          <a:p>
            <a:endParaRPr lang="en-US" sz="2000" dirty="0">
              <a:latin typeface="Palatino Linotype" pitchFamily="18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246880"/>
            <a:ext cx="4114800" cy="25248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030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Erectile Mechanism: From Stimulation to Erection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600200"/>
            <a:ext cx="44958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latin typeface="Palatino Linotype" pitchFamily="18" charset="0"/>
              </a:rPr>
              <a:t>Initiation</a:t>
            </a:r>
            <a:r>
              <a:rPr lang="en-US" dirty="0">
                <a:latin typeface="Palatino Linotype" pitchFamily="18" charset="0"/>
              </a:rPr>
              <a:t>: Sexual stimulation triggers nitric oxide release.</a:t>
            </a:r>
          </a:p>
          <a:p>
            <a:r>
              <a:rPr lang="en-US" b="1" dirty="0">
                <a:latin typeface="Palatino Linotype" pitchFamily="18" charset="0"/>
              </a:rPr>
              <a:t>Pathway Activation</a:t>
            </a:r>
            <a:r>
              <a:rPr lang="en-US" dirty="0">
                <a:latin typeface="Palatino Linotype" pitchFamily="18" charset="0"/>
              </a:rPr>
              <a:t>: Nitric oxide -&gt; </a:t>
            </a:r>
            <a:r>
              <a:rPr lang="en-US" dirty="0" err="1">
                <a:latin typeface="Palatino Linotype" pitchFamily="18" charset="0"/>
              </a:rPr>
              <a:t>guanylyl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cyclase</a:t>
            </a:r>
            <a:r>
              <a:rPr lang="en-US" dirty="0">
                <a:latin typeface="Palatino Linotype" pitchFamily="18" charset="0"/>
              </a:rPr>
              <a:t> -&gt; ↑</a:t>
            </a:r>
            <a:r>
              <a:rPr lang="en-US" dirty="0" err="1">
                <a:latin typeface="Palatino Linotype" pitchFamily="18" charset="0"/>
              </a:rPr>
              <a:t>cGMP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r>
              <a:rPr lang="en-US" b="1" dirty="0">
                <a:latin typeface="Palatino Linotype" pitchFamily="18" charset="0"/>
              </a:rPr>
              <a:t>Outcome</a:t>
            </a:r>
            <a:r>
              <a:rPr lang="en-US" dirty="0">
                <a:latin typeface="Palatino Linotype" pitchFamily="18" charset="0"/>
              </a:rPr>
              <a:t>: </a:t>
            </a:r>
            <a:r>
              <a:rPr lang="en-US" dirty="0" err="1">
                <a:latin typeface="Palatino Linotype" pitchFamily="18" charset="0"/>
              </a:rPr>
              <a:t>cGMP</a:t>
            </a:r>
            <a:r>
              <a:rPr lang="en-US" dirty="0">
                <a:latin typeface="Palatino Linotype" pitchFamily="18" charset="0"/>
              </a:rPr>
              <a:t> causes corpora </a:t>
            </a:r>
            <a:r>
              <a:rPr lang="en-US" dirty="0" err="1">
                <a:latin typeface="Palatino Linotype" pitchFamily="18" charset="0"/>
              </a:rPr>
              <a:t>cavernosa</a:t>
            </a:r>
            <a:r>
              <a:rPr lang="en-US" dirty="0">
                <a:latin typeface="Palatino Linotype" pitchFamily="18" charset="0"/>
              </a:rPr>
              <a:t> smooth muscle relaxation.</a:t>
            </a:r>
          </a:p>
          <a:p>
            <a:r>
              <a:rPr lang="en-US" b="1" dirty="0">
                <a:latin typeface="Palatino Linotype" pitchFamily="18" charset="0"/>
              </a:rPr>
              <a:t>Erection</a:t>
            </a:r>
            <a:r>
              <a:rPr lang="en-US" dirty="0">
                <a:latin typeface="Palatino Linotype" pitchFamily="18" charset="0"/>
              </a:rPr>
              <a:t>: Blood fills lacunar spaces, compressing </a:t>
            </a:r>
            <a:r>
              <a:rPr lang="en-US" dirty="0" err="1">
                <a:latin typeface="Palatino Linotype" pitchFamily="18" charset="0"/>
              </a:rPr>
              <a:t>subtunical</a:t>
            </a:r>
            <a:r>
              <a:rPr lang="en-US" dirty="0">
                <a:latin typeface="Palatino Linotype" pitchFamily="18" charset="0"/>
              </a:rPr>
              <a:t> </a:t>
            </a:r>
            <a:r>
              <a:rPr lang="en-US" dirty="0" err="1">
                <a:latin typeface="Palatino Linotype" pitchFamily="18" charset="0"/>
              </a:rPr>
              <a:t>venules</a:t>
            </a:r>
            <a:r>
              <a:rPr lang="en-US" dirty="0">
                <a:latin typeface="Palatino Linotype" pitchFamily="18" charset="0"/>
              </a:rPr>
              <a:t> -&gt; trapped blood, erection sustained.</a:t>
            </a:r>
          </a:p>
          <a:p>
            <a:r>
              <a:rPr lang="en-US" b="1" dirty="0">
                <a:latin typeface="Palatino Linotype" pitchFamily="18" charset="0"/>
              </a:rPr>
              <a:t>Reversal</a:t>
            </a:r>
            <a:r>
              <a:rPr lang="en-US" dirty="0">
                <a:latin typeface="Palatino Linotype" pitchFamily="18" charset="0"/>
              </a:rPr>
              <a:t>: </a:t>
            </a:r>
            <a:r>
              <a:rPr lang="en-US" dirty="0" err="1">
                <a:latin typeface="Palatino Linotype" pitchFamily="18" charset="0"/>
              </a:rPr>
              <a:t>Phosphodiesterase</a:t>
            </a:r>
            <a:r>
              <a:rPr lang="en-US" dirty="0">
                <a:latin typeface="Palatino Linotype" pitchFamily="18" charset="0"/>
              </a:rPr>
              <a:t> type-5 hydrolyzes </a:t>
            </a:r>
            <a:r>
              <a:rPr lang="en-US" dirty="0" err="1">
                <a:latin typeface="Palatino Linotype" pitchFamily="18" charset="0"/>
              </a:rPr>
              <a:t>cGMP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1564639"/>
            <a:ext cx="4758612" cy="3566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5722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>
                <a:latin typeface="Palatino Linotype" pitchFamily="18" charset="0"/>
              </a:rPr>
              <a:t>Treatment of Erectile Dysfunction (ED)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943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Lifestyle Modifications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dirty="0">
                <a:latin typeface="Palatino Linotype" pitchFamily="18" charset="0"/>
              </a:rPr>
              <a:t>Address: Stress, diet, exercise, tobacco use.</a:t>
            </a:r>
          </a:p>
          <a:p>
            <a:pPr lvl="1"/>
            <a:r>
              <a:rPr lang="en-US" dirty="0">
                <a:latin typeface="Palatino Linotype" pitchFamily="18" charset="0"/>
              </a:rPr>
              <a:t>Review medications.</a:t>
            </a:r>
          </a:p>
          <a:p>
            <a:r>
              <a:rPr lang="en-US" b="1" dirty="0">
                <a:latin typeface="Palatino Linotype" pitchFamily="18" charset="0"/>
              </a:rPr>
              <a:t>Medical Therapy - PDE5 inhibitors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Function</a:t>
            </a:r>
            <a:r>
              <a:rPr lang="en-US" dirty="0">
                <a:latin typeface="Palatino Linotype" pitchFamily="18" charset="0"/>
              </a:rPr>
              <a:t>: Prolong </a:t>
            </a:r>
            <a:r>
              <a:rPr lang="en-US" dirty="0" err="1">
                <a:latin typeface="Palatino Linotype" pitchFamily="18" charset="0"/>
              </a:rPr>
              <a:t>cGMP</a:t>
            </a:r>
            <a:r>
              <a:rPr lang="en-US" dirty="0">
                <a:latin typeface="Palatino Linotype" pitchFamily="18" charset="0"/>
              </a:rPr>
              <a:t> activity -&gt; sustained erection.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Common Drugs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dirty="0">
                <a:latin typeface="Palatino Linotype" pitchFamily="18" charset="0"/>
              </a:rPr>
              <a:t>Sildenafil, </a:t>
            </a:r>
            <a:r>
              <a:rPr lang="en-US" dirty="0" err="1">
                <a:latin typeface="Palatino Linotype" pitchFamily="18" charset="0"/>
              </a:rPr>
              <a:t>Tadalafil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Vardenafil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Avanafil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2"/>
            <a:r>
              <a:rPr lang="en-US" dirty="0">
                <a:latin typeface="Palatino Linotype" pitchFamily="18" charset="0"/>
              </a:rPr>
              <a:t>Differences: Onset, half-life, food interaction.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Side Effects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dirty="0">
                <a:latin typeface="Palatino Linotype" pitchFamily="18" charset="0"/>
              </a:rPr>
              <a:t>Headache, heartburn, facial flushing, congestion, </a:t>
            </a:r>
            <a:r>
              <a:rPr lang="en-US" dirty="0" err="1">
                <a:latin typeface="Palatino Linotype" pitchFamily="18" charset="0"/>
              </a:rPr>
              <a:t>myalgias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b="1" dirty="0">
                <a:latin typeface="Palatino Linotype" pitchFamily="18" charset="0"/>
              </a:rPr>
              <a:t>Precautions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pPr lvl="2"/>
            <a:r>
              <a:rPr lang="en-US" dirty="0">
                <a:latin typeface="Palatino Linotype" pitchFamily="18" charset="0"/>
              </a:rPr>
              <a:t>Avoid with nitrates: Risk of severe hypotension.</a:t>
            </a:r>
          </a:p>
          <a:p>
            <a:pPr lvl="2"/>
            <a:r>
              <a:rPr lang="en-US" dirty="0">
                <a:latin typeface="Palatino Linotype" pitchFamily="18" charset="0"/>
              </a:rPr>
              <a:t>Vision concerns: Seek ophthalmologic opinion.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329241"/>
            <a:ext cx="2926080" cy="2882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272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Second-Line ED Treatments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Autofit/>
          </a:bodyPr>
          <a:lstStyle/>
          <a:p>
            <a:r>
              <a:rPr lang="en-US" sz="2000" b="1" dirty="0">
                <a:latin typeface="Palatino Linotype" pitchFamily="18" charset="0"/>
              </a:rPr>
              <a:t>Vacuum Erection Devices (VED)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Mechanism: Vacuum-induced blood inflow; constriction band retains blood.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Compliance issues: Difficulty, </a:t>
            </a:r>
            <a:r>
              <a:rPr lang="en-US" sz="1800" dirty="0" err="1">
                <a:latin typeface="Palatino Linotype" pitchFamily="18" charset="0"/>
              </a:rPr>
              <a:t>petechia</a:t>
            </a:r>
            <a:r>
              <a:rPr lang="en-US" sz="1800" dirty="0">
                <a:latin typeface="Palatino Linotype" pitchFamily="18" charset="0"/>
              </a:rPr>
              <a:t>, temporary </a:t>
            </a:r>
            <a:r>
              <a:rPr lang="en-US" sz="1800" dirty="0" err="1">
                <a:latin typeface="Palatino Linotype" pitchFamily="18" charset="0"/>
              </a:rPr>
              <a:t>paresthesia</a:t>
            </a:r>
            <a:r>
              <a:rPr lang="en-US" sz="1800" dirty="0">
                <a:latin typeface="Palatino Linotype" pitchFamily="18" charset="0"/>
              </a:rPr>
              <a:t>, color changes, coldness.</a:t>
            </a:r>
          </a:p>
          <a:p>
            <a:r>
              <a:rPr lang="en-US" sz="2000" b="1" dirty="0" err="1">
                <a:latin typeface="Palatino Linotype" pitchFamily="18" charset="0"/>
              </a:rPr>
              <a:t>Intracavernosal</a:t>
            </a:r>
            <a:r>
              <a:rPr lang="en-US" sz="2000" b="1" dirty="0">
                <a:latin typeface="Palatino Linotype" pitchFamily="18" charset="0"/>
              </a:rPr>
              <a:t> Injections (ICI)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Ingredients: Prostaglandin E1, </a:t>
            </a:r>
            <a:r>
              <a:rPr lang="en-US" sz="1800" dirty="0" err="1">
                <a:latin typeface="Palatino Linotype" pitchFamily="18" charset="0"/>
              </a:rPr>
              <a:t>Papaverine</a:t>
            </a:r>
            <a:r>
              <a:rPr lang="en-US" sz="1800" dirty="0">
                <a:latin typeface="Palatino Linotype" pitchFamily="18" charset="0"/>
              </a:rPr>
              <a:t>, </a:t>
            </a:r>
            <a:r>
              <a:rPr lang="en-US" sz="1800" dirty="0" err="1">
                <a:latin typeface="Palatino Linotype" pitchFamily="18" charset="0"/>
              </a:rPr>
              <a:t>Phentolamine</a:t>
            </a:r>
            <a:r>
              <a:rPr lang="en-US" sz="18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Mechanism: Self-injection; onset in 5-15 </a:t>
            </a:r>
            <a:r>
              <a:rPr lang="en-US" sz="1800" dirty="0" err="1">
                <a:latin typeface="Palatino Linotype" pitchFamily="18" charset="0"/>
              </a:rPr>
              <a:t>mins</a:t>
            </a:r>
            <a:r>
              <a:rPr lang="en-US" sz="1800" dirty="0">
                <a:latin typeface="Palatino Linotype" pitchFamily="18" charset="0"/>
              </a:rPr>
              <a:t>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Concerns: Risk of prolonged erection/priapism; dose monitoring essential.</a:t>
            </a:r>
          </a:p>
          <a:p>
            <a:r>
              <a:rPr lang="en-US" sz="2000" b="1" dirty="0" err="1">
                <a:latin typeface="Palatino Linotype" pitchFamily="18" charset="0"/>
              </a:rPr>
              <a:t>Intraurethral</a:t>
            </a:r>
            <a:r>
              <a:rPr lang="en-US" sz="2000" b="1" dirty="0">
                <a:latin typeface="Palatino Linotype" pitchFamily="18" charset="0"/>
              </a:rPr>
              <a:t> Suppositories</a:t>
            </a:r>
            <a:r>
              <a:rPr lang="en-US" sz="2000" dirty="0">
                <a:latin typeface="Palatino Linotype" pitchFamily="18" charset="0"/>
              </a:rPr>
              <a:t>: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Composition: </a:t>
            </a:r>
            <a:r>
              <a:rPr lang="en-US" sz="1800" dirty="0" err="1">
                <a:latin typeface="Palatino Linotype" pitchFamily="18" charset="0"/>
              </a:rPr>
              <a:t>Alprostadil</a:t>
            </a:r>
            <a:r>
              <a:rPr lang="en-US" sz="1800" dirty="0">
                <a:latin typeface="Palatino Linotype" pitchFamily="18" charset="0"/>
              </a:rPr>
              <a:t> pellet.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Mechanism: Urethral insertion &amp; massage for absorption.</a:t>
            </a:r>
          </a:p>
          <a:p>
            <a:pPr lvl="1"/>
            <a:r>
              <a:rPr lang="en-US" sz="1800" dirty="0">
                <a:latin typeface="Palatino Linotype" pitchFamily="18" charset="0"/>
              </a:rPr>
              <a:t>Issues: Efficacy (46-65%); burning sensation limits use.</a:t>
            </a:r>
          </a:p>
          <a:p>
            <a:pPr marL="0" indent="0">
              <a:buNone/>
            </a:pPr>
            <a:endParaRPr lang="en-US" sz="2000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07852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Palatino Linotype" pitchFamily="18" charset="0"/>
              </a:rPr>
              <a:t>Risk Factors and Presentation of RCC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686800" cy="1676400"/>
          </a:xfrm>
        </p:spPr>
        <p:txBody>
          <a:bodyPr>
            <a:normAutofit fontScale="85000" lnSpcReduction="10000"/>
          </a:bodyPr>
          <a:lstStyle/>
          <a:p>
            <a:r>
              <a:rPr lang="sr-Latn-RS" b="1" dirty="0" smtClean="0">
                <a:latin typeface="Palatino Linotype" pitchFamily="18" charset="0"/>
              </a:rPr>
              <a:t>3</a:t>
            </a:r>
            <a:r>
              <a:rPr lang="en-US" b="1" dirty="0" smtClean="0">
                <a:latin typeface="Palatino Linotype" pitchFamily="18" charset="0"/>
              </a:rPr>
              <a:t>. Common Presentations</a:t>
            </a:r>
            <a:r>
              <a:rPr lang="en-US" dirty="0" smtClean="0">
                <a:latin typeface="Palatino Linotype" pitchFamily="18" charset="0"/>
              </a:rPr>
              <a:t>:</a:t>
            </a:r>
          </a:p>
          <a:p>
            <a:r>
              <a:rPr lang="en-US" dirty="0" smtClean="0">
                <a:latin typeface="Palatino Linotype" pitchFamily="18" charset="0"/>
              </a:rPr>
              <a:t>Local tumor growth: Flank pain, hematuria, </a:t>
            </a:r>
            <a:r>
              <a:rPr lang="en-US" dirty="0" err="1" smtClean="0">
                <a:latin typeface="Palatino Linotype" pitchFamily="18" charset="0"/>
              </a:rPr>
              <a:t>perirenal</a:t>
            </a:r>
            <a:r>
              <a:rPr lang="en-US" dirty="0" smtClean="0">
                <a:latin typeface="Palatino Linotype" pitchFamily="18" charset="0"/>
              </a:rPr>
              <a:t> hematoma.</a:t>
            </a:r>
          </a:p>
          <a:p>
            <a:r>
              <a:rPr lang="en-US" dirty="0" smtClean="0">
                <a:latin typeface="Palatino Linotype" pitchFamily="18" charset="0"/>
              </a:rPr>
              <a:t>Paraneoplastic syndromes: Weight loss, </a:t>
            </a:r>
            <a:r>
              <a:rPr lang="en-US" dirty="0" err="1" smtClean="0">
                <a:latin typeface="Palatino Linotype" pitchFamily="18" charset="0"/>
              </a:rPr>
              <a:t>hypercalcemia</a:t>
            </a:r>
            <a:r>
              <a:rPr lang="en-US" dirty="0" smtClean="0">
                <a:latin typeface="Palatino Linotype" pitchFamily="18" charset="0"/>
              </a:rPr>
              <a:t>, polycythemia.</a:t>
            </a:r>
          </a:p>
          <a:p>
            <a:r>
              <a:rPr lang="en-US" dirty="0" smtClean="0">
                <a:latin typeface="Palatino Linotype" pitchFamily="18" charset="0"/>
              </a:rPr>
              <a:t>Metastatic sites: Lungs, lymph nodes, bone, liver, adrenal glands, brain.</a:t>
            </a:r>
          </a:p>
          <a:p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105150"/>
            <a:ext cx="5524500" cy="3752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3667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534400" cy="639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Palatino Linotype" pitchFamily="18" charset="0"/>
              </a:rPr>
              <a:t>Overview of RCC Subtypes and Progression</a:t>
            </a:r>
            <a:endParaRPr lang="en-US" sz="3200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1"/>
            <a:ext cx="8534400" cy="3124200"/>
          </a:xfrm>
        </p:spPr>
        <p:txBody>
          <a:bodyPr>
            <a:normAutofit fontScale="700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1. RCC Subtypes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Clear cell RCC: 70-80% of all RCCs.</a:t>
            </a:r>
          </a:p>
          <a:p>
            <a:r>
              <a:rPr lang="en-US" dirty="0">
                <a:latin typeface="Palatino Linotype" pitchFamily="18" charset="0"/>
              </a:rPr>
              <a:t>Papillary RCC: 10-15%.</a:t>
            </a:r>
          </a:p>
          <a:p>
            <a:pPr lvl="1"/>
            <a:r>
              <a:rPr lang="en-US" dirty="0">
                <a:latin typeface="Palatino Linotype" pitchFamily="18" charset="0"/>
              </a:rPr>
              <a:t>Type 1: Better prognosis.</a:t>
            </a:r>
          </a:p>
          <a:p>
            <a:pPr lvl="1"/>
            <a:r>
              <a:rPr lang="en-US" dirty="0">
                <a:latin typeface="Palatino Linotype" pitchFamily="18" charset="0"/>
              </a:rPr>
              <a:t>Type 2: Worse prognosis.</a:t>
            </a:r>
          </a:p>
          <a:p>
            <a:r>
              <a:rPr lang="en-US" dirty="0">
                <a:latin typeface="Palatino Linotype" pitchFamily="18" charset="0"/>
              </a:rPr>
              <a:t>Others: </a:t>
            </a:r>
            <a:r>
              <a:rPr lang="en-US" dirty="0" err="1">
                <a:latin typeface="Palatino Linotype" pitchFamily="18" charset="0"/>
              </a:rPr>
              <a:t>Chromophobe</a:t>
            </a:r>
            <a:r>
              <a:rPr lang="en-US" dirty="0">
                <a:latin typeface="Palatino Linotype" pitchFamily="18" charset="0"/>
              </a:rPr>
              <a:t> RCC, collecting duct carcinoma, unclassified type.</a:t>
            </a:r>
          </a:p>
          <a:p>
            <a:r>
              <a:rPr lang="en-US" b="1" dirty="0">
                <a:latin typeface="Palatino Linotype" pitchFamily="18" charset="0"/>
              </a:rPr>
              <a:t>2. Progression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Local: Invasion into renal capsule, </a:t>
            </a:r>
            <a:r>
              <a:rPr lang="en-US" dirty="0" err="1">
                <a:latin typeface="Palatino Linotype" pitchFamily="18" charset="0"/>
              </a:rPr>
              <a:t>perirenal</a:t>
            </a:r>
            <a:r>
              <a:rPr lang="en-US" dirty="0">
                <a:latin typeface="Palatino Linotype" pitchFamily="18" charset="0"/>
              </a:rPr>
              <a:t> fat, or collecting system.</a:t>
            </a:r>
          </a:p>
          <a:p>
            <a:r>
              <a:rPr lang="en-US" dirty="0">
                <a:latin typeface="Palatino Linotype" pitchFamily="18" charset="0"/>
              </a:rPr>
              <a:t>Venous: Tumor thrombus can reach IVC and right atrium.</a:t>
            </a:r>
          </a:p>
          <a:p>
            <a:r>
              <a:rPr lang="en-US" b="1" dirty="0">
                <a:latin typeface="Palatino Linotype" pitchFamily="18" charset="0"/>
              </a:rPr>
              <a:t>3. Prognostic Factors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Staging: 70-90% 5-year survival (stages I–II) vs. 0-10% (stage IV).</a:t>
            </a:r>
          </a:p>
          <a:p>
            <a:r>
              <a:rPr lang="en-US" dirty="0">
                <a:latin typeface="Palatino Linotype" pitchFamily="18" charset="0"/>
              </a:rPr>
              <a:t>Other factors: Subtype, tumor size, lymph node involvement, metastasis site.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276725"/>
            <a:ext cx="4572000" cy="258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3523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48161"/>
            <a:ext cx="8229600" cy="129886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Palatino Linotype" pitchFamily="18" charset="0"/>
              </a:rPr>
              <a:t>Management of Small Renal Masses and Surgical Approaches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573724"/>
            <a:ext cx="8763000" cy="3809999"/>
          </a:xfrm>
        </p:spPr>
        <p:txBody>
          <a:bodyPr>
            <a:normAutofit fontScale="55000" lnSpcReduction="20000"/>
          </a:bodyPr>
          <a:lstStyle/>
          <a:p>
            <a:r>
              <a:rPr lang="en-US" b="1" dirty="0" smtClean="0">
                <a:latin typeface="Palatino Linotype" pitchFamily="18" charset="0"/>
              </a:rPr>
              <a:t>1</a:t>
            </a:r>
            <a:r>
              <a:rPr lang="en-US" b="1" dirty="0">
                <a:latin typeface="Palatino Linotype" pitchFamily="18" charset="0"/>
              </a:rPr>
              <a:t>. Treatment Options for Small Renal Masses (&lt;4 cm)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Active surveillance</a:t>
            </a:r>
          </a:p>
          <a:p>
            <a:r>
              <a:rPr lang="en-US" dirty="0" err="1">
                <a:latin typeface="Palatino Linotype" pitchFamily="18" charset="0"/>
              </a:rPr>
              <a:t>Thermoablative</a:t>
            </a:r>
            <a:r>
              <a:rPr lang="en-US" dirty="0">
                <a:latin typeface="Palatino Linotype" pitchFamily="18" charset="0"/>
              </a:rPr>
              <a:t> techniques (e.g., </a:t>
            </a:r>
            <a:r>
              <a:rPr lang="en-US" dirty="0" err="1">
                <a:latin typeface="Palatino Linotype" pitchFamily="18" charset="0"/>
              </a:rPr>
              <a:t>cryoablation</a:t>
            </a:r>
            <a:r>
              <a:rPr lang="en-US" dirty="0">
                <a:latin typeface="Palatino Linotype" pitchFamily="18" charset="0"/>
              </a:rPr>
              <a:t>, radiofrequency ablation, high-intensity focused ultrasound)</a:t>
            </a:r>
          </a:p>
          <a:p>
            <a:r>
              <a:rPr lang="en-US" dirty="0">
                <a:latin typeface="Palatino Linotype" pitchFamily="18" charset="0"/>
              </a:rPr>
              <a:t>Surgical excision</a:t>
            </a:r>
          </a:p>
          <a:p>
            <a:r>
              <a:rPr lang="en-US" b="1" dirty="0">
                <a:latin typeface="Palatino Linotype" pitchFamily="18" charset="0"/>
              </a:rPr>
              <a:t>2. Minimally Invasive vs. Open Surgery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Minimally invasive techniques (including laparoscopy with robotic assistance) have largely replaced open procedures.</a:t>
            </a:r>
          </a:p>
          <a:p>
            <a:r>
              <a:rPr lang="en-US" dirty="0">
                <a:latin typeface="Palatino Linotype" pitchFamily="18" charset="0"/>
              </a:rPr>
              <a:t>Suitable for:</a:t>
            </a:r>
          </a:p>
          <a:p>
            <a:pPr lvl="1"/>
            <a:r>
              <a:rPr lang="en-US" dirty="0">
                <a:latin typeface="Palatino Linotype" pitchFamily="18" charset="0"/>
              </a:rPr>
              <a:t>Small tumors</a:t>
            </a:r>
          </a:p>
          <a:p>
            <a:pPr lvl="1"/>
            <a:r>
              <a:rPr lang="en-US" dirty="0">
                <a:latin typeface="Palatino Linotype" pitchFamily="18" charset="0"/>
              </a:rPr>
              <a:t>Solitary kidney</a:t>
            </a:r>
          </a:p>
          <a:p>
            <a:pPr lvl="1"/>
            <a:r>
              <a:rPr lang="en-US" dirty="0">
                <a:latin typeface="Palatino Linotype" pitchFamily="18" charset="0"/>
              </a:rPr>
              <a:t>Bilateral tumors</a:t>
            </a:r>
          </a:p>
          <a:p>
            <a:pPr lvl="1"/>
            <a:r>
              <a:rPr lang="en-US" dirty="0">
                <a:latin typeface="Palatino Linotype" pitchFamily="18" charset="0"/>
              </a:rPr>
              <a:t>Familial RCC</a:t>
            </a:r>
          </a:p>
          <a:p>
            <a:r>
              <a:rPr lang="en-US" b="1" dirty="0">
                <a:latin typeface="Palatino Linotype" pitchFamily="18" charset="0"/>
              </a:rPr>
              <a:t>3. Radical vs. Partial Nephrectomy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Radical Nephrectomy</a:t>
            </a:r>
            <a:r>
              <a:rPr lang="en-US" dirty="0">
                <a:latin typeface="Palatino Linotype" pitchFamily="18" charset="0"/>
              </a:rPr>
              <a:t>: Removal of the entire kidney, sparing the adrenal gland unless the tumor is adjacent or involved.</a:t>
            </a:r>
          </a:p>
          <a:p>
            <a:r>
              <a:rPr lang="en-US" b="1" dirty="0">
                <a:latin typeface="Palatino Linotype" pitchFamily="18" charset="0"/>
              </a:rPr>
              <a:t>Partial Nephrectomy</a:t>
            </a:r>
            <a:r>
              <a:rPr lang="en-US" dirty="0">
                <a:latin typeface="Palatino Linotype" pitchFamily="18" charset="0"/>
              </a:rPr>
              <a:t>: Goal is to remove the tumor with negative margins and preserve nephrons. Used for complex renal masses.</a:t>
            </a:r>
          </a:p>
          <a:p>
            <a:endParaRPr lang="en-US" dirty="0">
              <a:latin typeface="Palatino Linotype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4953000"/>
            <a:ext cx="6029814" cy="192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35626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Palatino Linotype" pitchFamily="18" charset="0"/>
              </a:rPr>
              <a:t>Approaches in Renal Surgery</a:t>
            </a:r>
            <a:endParaRPr lang="en-US" dirty="0">
              <a:latin typeface="Palatino Linotype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>
                <a:latin typeface="Palatino Linotype" pitchFamily="18" charset="0"/>
              </a:rPr>
              <a:t>1. Minimally Invasive Surgery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Can be done via:</a:t>
            </a:r>
          </a:p>
          <a:p>
            <a:pPr lvl="1"/>
            <a:r>
              <a:rPr lang="en-US" dirty="0" err="1">
                <a:latin typeface="Palatino Linotype" pitchFamily="18" charset="0"/>
              </a:rPr>
              <a:t>Transperitoneal</a:t>
            </a:r>
            <a:endParaRPr lang="en-US" dirty="0">
              <a:latin typeface="Palatino Linotype" pitchFamily="18" charset="0"/>
            </a:endParaRPr>
          </a:p>
          <a:p>
            <a:pPr lvl="1"/>
            <a:r>
              <a:rPr lang="en-US" dirty="0">
                <a:latin typeface="Palatino Linotype" pitchFamily="18" charset="0"/>
              </a:rPr>
              <a:t>Retroperitoneal</a:t>
            </a:r>
          </a:p>
          <a:p>
            <a:r>
              <a:rPr lang="en-US" b="1" dirty="0">
                <a:latin typeface="Palatino Linotype" pitchFamily="18" charset="0"/>
              </a:rPr>
              <a:t>2. Open Surgery Approaches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b="1" dirty="0">
                <a:latin typeface="Palatino Linotype" pitchFamily="18" charset="0"/>
              </a:rPr>
              <a:t>Subcostal Flank</a:t>
            </a:r>
            <a:r>
              <a:rPr lang="en-US" dirty="0">
                <a:latin typeface="Palatino Linotype" pitchFamily="18" charset="0"/>
              </a:rPr>
              <a:t>: Direct access to </a:t>
            </a:r>
            <a:r>
              <a:rPr lang="en-US" dirty="0" err="1">
                <a:latin typeface="Palatino Linotype" pitchFamily="18" charset="0"/>
              </a:rPr>
              <a:t>retroperitoneum</a:t>
            </a:r>
            <a:r>
              <a:rPr lang="en-US" dirty="0">
                <a:latin typeface="Palatino Linotype" pitchFamily="18" charset="0"/>
              </a:rPr>
              <a:t>; suitable for lower pole tumors.</a:t>
            </a:r>
          </a:p>
          <a:p>
            <a:r>
              <a:rPr lang="en-US" b="1" dirty="0">
                <a:latin typeface="Palatino Linotype" pitchFamily="18" charset="0"/>
              </a:rPr>
              <a:t>Anterior Subcostal</a:t>
            </a:r>
            <a:r>
              <a:rPr lang="en-US" dirty="0">
                <a:latin typeface="Palatino Linotype" pitchFamily="18" charset="0"/>
              </a:rPr>
              <a:t>: For larger renal masses.</a:t>
            </a:r>
          </a:p>
          <a:p>
            <a:r>
              <a:rPr lang="en-US" b="1" dirty="0">
                <a:latin typeface="Palatino Linotype" pitchFamily="18" charset="0"/>
              </a:rPr>
              <a:t>Chevron Incision (Bilateral Anterior Subcostal)</a:t>
            </a:r>
            <a:r>
              <a:rPr lang="en-US" dirty="0">
                <a:latin typeface="Palatino Linotype" pitchFamily="18" charset="0"/>
              </a:rPr>
              <a:t>: Excellent for vascular exposure.</a:t>
            </a:r>
          </a:p>
          <a:p>
            <a:r>
              <a:rPr lang="en-US" b="1" dirty="0">
                <a:latin typeface="Palatino Linotype" pitchFamily="18" charset="0"/>
              </a:rPr>
              <a:t>Midline Incisions</a:t>
            </a:r>
            <a:r>
              <a:rPr lang="en-US" dirty="0">
                <a:latin typeface="Palatino Linotype" pitchFamily="18" charset="0"/>
              </a:rPr>
              <a:t>: Usually for renal trauma and reconstructive procedures.</a:t>
            </a:r>
          </a:p>
          <a:p>
            <a:r>
              <a:rPr lang="en-US" b="1" dirty="0" err="1">
                <a:latin typeface="Palatino Linotype" pitchFamily="18" charset="0"/>
              </a:rPr>
              <a:t>Thoracoabdominal</a:t>
            </a:r>
            <a:r>
              <a:rPr lang="en-US" b="1" dirty="0">
                <a:latin typeface="Palatino Linotype" pitchFamily="18" charset="0"/>
              </a:rPr>
              <a:t> Approach</a:t>
            </a:r>
            <a:r>
              <a:rPr lang="en-US" dirty="0">
                <a:latin typeface="Palatino Linotype" pitchFamily="18" charset="0"/>
              </a:rPr>
              <a:t>: For large upper pole/adrenal masses or IVC </a:t>
            </a:r>
            <a:r>
              <a:rPr lang="en-US" dirty="0" err="1">
                <a:latin typeface="Palatino Linotype" pitchFamily="18" charset="0"/>
              </a:rPr>
              <a:t>thrombectomy</a:t>
            </a:r>
            <a:r>
              <a:rPr lang="en-US" dirty="0">
                <a:latin typeface="Palatino Linotype" pitchFamily="18" charset="0"/>
              </a:rPr>
              <a:t>.</a:t>
            </a:r>
          </a:p>
          <a:p>
            <a:r>
              <a:rPr lang="en-US" b="1" dirty="0">
                <a:latin typeface="Palatino Linotype" pitchFamily="18" charset="0"/>
              </a:rPr>
              <a:t>3. Potential Complications</a:t>
            </a:r>
            <a:r>
              <a:rPr lang="en-US" dirty="0">
                <a:latin typeface="Palatino Linotype" pitchFamily="18" charset="0"/>
              </a:rPr>
              <a:t>:</a:t>
            </a:r>
          </a:p>
          <a:p>
            <a:r>
              <a:rPr lang="en-US" dirty="0">
                <a:latin typeface="Palatino Linotype" pitchFamily="18" charset="0"/>
              </a:rPr>
              <a:t>Injury to adjacent organs.</a:t>
            </a:r>
          </a:p>
          <a:p>
            <a:r>
              <a:rPr lang="en-US" dirty="0">
                <a:latin typeface="Palatino Linotype" pitchFamily="18" charset="0"/>
              </a:rPr>
              <a:t>For partial nephrectomy: </a:t>
            </a:r>
            <a:r>
              <a:rPr lang="en-US" dirty="0" err="1">
                <a:latin typeface="Palatino Linotype" pitchFamily="18" charset="0"/>
              </a:rPr>
              <a:t>Pseudoaneurysms</a:t>
            </a:r>
            <a:r>
              <a:rPr lang="en-US" dirty="0">
                <a:latin typeface="Palatino Linotype" pitchFamily="18" charset="0"/>
              </a:rPr>
              <a:t>, </a:t>
            </a:r>
            <a:r>
              <a:rPr lang="en-US" dirty="0" err="1">
                <a:latin typeface="Palatino Linotype" pitchFamily="18" charset="0"/>
              </a:rPr>
              <a:t>arteriovenous</a:t>
            </a:r>
            <a:r>
              <a:rPr lang="en-US" dirty="0">
                <a:latin typeface="Palatino Linotype" pitchFamily="18" charset="0"/>
              </a:rPr>
              <a:t> fistula, and delayed urinary leak.</a:t>
            </a:r>
          </a:p>
          <a:p>
            <a:endParaRPr lang="en-US" dirty="0">
              <a:latin typeface="Palatino Linotyp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5714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itchFamily="18" charset="0"/>
              </a:rPr>
              <a:t>Bladder Cancer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33437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364</TotalTime>
  <Words>3416</Words>
  <Application>Microsoft Office PowerPoint</Application>
  <PresentationFormat>On-screen Show (4:3)</PresentationFormat>
  <Paragraphs>522</Paragraphs>
  <Slides>49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Clarity</vt:lpstr>
      <vt:lpstr>UROLOGIC MALIGNANCIES</vt:lpstr>
      <vt:lpstr>Kidney Cancer</vt:lpstr>
      <vt:lpstr>Renal Cell Carcinoma (RCC): Overview and Diagnosis</vt:lpstr>
      <vt:lpstr>Risk Factors and Presentation of RCC</vt:lpstr>
      <vt:lpstr>Risk Factors and Presentation of RCC</vt:lpstr>
      <vt:lpstr>Overview of RCC Subtypes and Progression</vt:lpstr>
      <vt:lpstr>Management of Small Renal Masses and Surgical Approaches</vt:lpstr>
      <vt:lpstr>Approaches in Renal Surgery</vt:lpstr>
      <vt:lpstr>Bladder Cancer</vt:lpstr>
      <vt:lpstr>Overview of Bladder Cancer</vt:lpstr>
      <vt:lpstr>Overview of Bladder Cancer</vt:lpstr>
      <vt:lpstr>Staging &amp; Management of Bladder Cancer</vt:lpstr>
      <vt:lpstr>Staging &amp; Management of Bladder Cancer</vt:lpstr>
      <vt:lpstr>Management of Non–Muscle-Invasive Bladder Cancers</vt:lpstr>
      <vt:lpstr>Surgical Approaches for Bladder Cancer Treatment</vt:lpstr>
      <vt:lpstr>Complications of Bladder Cancer Surgery</vt:lpstr>
      <vt:lpstr>Urinary Diversion Options</vt:lpstr>
      <vt:lpstr>Alternatives to Cystectomy</vt:lpstr>
      <vt:lpstr>Testicular Cancer</vt:lpstr>
      <vt:lpstr>Overview of Testicular Cancer</vt:lpstr>
      <vt:lpstr>Overview of Testicular Cancer</vt:lpstr>
      <vt:lpstr>Workup and Treatment of Testicular Cancer</vt:lpstr>
      <vt:lpstr>Workup and Treatment of Testicular Cancer</vt:lpstr>
      <vt:lpstr>Treatment Options for Testicular Cancer</vt:lpstr>
      <vt:lpstr>Prognosis &amp; Treatment for Nonseminomatous Testis Cancer</vt:lpstr>
      <vt:lpstr>Surgical Procedures &amp; Complications in Testicular Cancer</vt:lpstr>
      <vt:lpstr>Prostate Cancer</vt:lpstr>
      <vt:lpstr>Prostate Cancer: Impact of Screening</vt:lpstr>
      <vt:lpstr>Prostate Cancer Screening: Controversies &amp; Recommendations</vt:lpstr>
      <vt:lpstr>Diagnosis</vt:lpstr>
      <vt:lpstr>Prostate Cancer: Risk Stratification &amp; Staging </vt:lpstr>
      <vt:lpstr>Localized Prostate Cancer: Treatment Options</vt:lpstr>
      <vt:lpstr>Management of Advanced Prostate Cancer</vt:lpstr>
      <vt:lpstr>Surgical Approaches for Prostate Cancer</vt:lpstr>
      <vt:lpstr>Urethral Cancer</vt:lpstr>
      <vt:lpstr>Overview of Urethral Carcinoma (UC)</vt:lpstr>
      <vt:lpstr>Urethral Carcinoma (UC): Presentation &amp; Diagnostics</vt:lpstr>
      <vt:lpstr>Urethral Tumors: Survival, Factors, and Treatment</vt:lpstr>
      <vt:lpstr>COMMON UROLOGIC CONDITIONS</vt:lpstr>
      <vt:lpstr>Urinary Incontinence and Voiding Dysfunction</vt:lpstr>
      <vt:lpstr>Urinary Incontinence &amp; Voiding Dysfunction</vt:lpstr>
      <vt:lpstr>Types of Urinary Incontinence</vt:lpstr>
      <vt:lpstr>Treatment Options for Urinary Incontinence &amp; Voiding Dysfunction</vt:lpstr>
      <vt:lpstr>Treatment Approaches for Various Incontinence Types</vt:lpstr>
      <vt:lpstr>Erectile Dysfunction</vt:lpstr>
      <vt:lpstr>Understanding Erectile Dysfunction (ED)</vt:lpstr>
      <vt:lpstr>Erectile Mechanism: From Stimulation to Erection</vt:lpstr>
      <vt:lpstr>Treatment of Erectile Dysfunction (ED)</vt:lpstr>
      <vt:lpstr>Second-Line ED Treatments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UROLOGIC MALIGNANCIES</dc:title>
  <dc:creator>abc</dc:creator>
  <cp:lastModifiedBy>abc</cp:lastModifiedBy>
  <cp:revision>28</cp:revision>
  <dcterms:created xsi:type="dcterms:W3CDTF">2023-09-04T12:00:01Z</dcterms:created>
  <dcterms:modified xsi:type="dcterms:W3CDTF">2023-09-04T18:04:23Z</dcterms:modified>
</cp:coreProperties>
</file>